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1" r:id="rId6"/>
    <p:sldId id="258" r:id="rId7"/>
    <p:sldId id="270" r:id="rId8"/>
    <p:sldId id="259" r:id="rId9"/>
    <p:sldId id="260" r:id="rId10"/>
    <p:sldId id="261" r:id="rId11"/>
    <p:sldId id="280" r:id="rId12"/>
    <p:sldId id="264" r:id="rId13"/>
    <p:sldId id="276" r:id="rId14"/>
    <p:sldId id="283" r:id="rId15"/>
    <p:sldId id="271" r:id="rId16"/>
    <p:sldId id="272" r:id="rId17"/>
    <p:sldId id="262" r:id="rId18"/>
    <p:sldId id="275" r:id="rId19"/>
    <p:sldId id="263" r:id="rId20"/>
    <p:sldId id="265" r:id="rId21"/>
    <p:sldId id="266" r:id="rId22"/>
    <p:sldId id="267" r:id="rId23"/>
    <p:sldId id="282" r:id="rId24"/>
    <p:sldId id="268" r:id="rId25"/>
    <p:sldId id="269" r:id="rId26"/>
    <p:sldId id="277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3.6.2014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ELEMENTI I KRITERIJI ZA UPIS U SREDNJU ŠKOLU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III. OSNOVNA ŠKOLA BJELOVAR</a:t>
            </a:r>
          </a:p>
          <a:p>
            <a:r>
              <a:rPr lang="hr-HR" b="1" dirty="0" err="1" smtClean="0">
                <a:solidFill>
                  <a:schemeClr val="tx1"/>
                </a:solidFill>
              </a:rPr>
              <a:t>ŠK.GODINA</a:t>
            </a:r>
            <a:r>
              <a:rPr lang="hr-HR" b="1" dirty="0" smtClean="0">
                <a:solidFill>
                  <a:schemeClr val="tx1"/>
                </a:solidFill>
              </a:rPr>
              <a:t> 2014./ 2015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15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</a:rPr>
              <a:t>DODATNI ELEMENT</a:t>
            </a:r>
          </a:p>
          <a:p>
            <a:r>
              <a:rPr lang="hr-HR" dirty="0" smtClean="0"/>
              <a:t>SPOSOBNOST I DAROVITOST KANDIDATA:</a:t>
            </a:r>
          </a:p>
          <a:p>
            <a:r>
              <a:rPr lang="hr-HR" dirty="0" smtClean="0"/>
              <a:t>NA OSNOVU PROVJERE (ISPITIVANJA) POSEBNIH VJEŠTINA I SPOSOBNOSTI</a:t>
            </a:r>
          </a:p>
          <a:p>
            <a:r>
              <a:rPr lang="hr-HR" dirty="0" smtClean="0"/>
              <a:t>NA OSNOVU POSTIGNUTIH REZULTATA U NATJECANJIMA U ZNANJU ( SAMO DRŽAVNA RAZINA SE VREDNUJE)</a:t>
            </a:r>
          </a:p>
          <a:p>
            <a:r>
              <a:rPr lang="hr-HR" dirty="0" smtClean="0"/>
              <a:t>NA OSNOVU POSTIGNUTIH REZULTATA NA NATJECANJIMA ŠKOLSKIH SPORTSKIH DRUŠTAVA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9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/>
          </a:bodyPr>
          <a:lstStyle/>
          <a:p>
            <a:pPr lvl="0">
              <a:buClr>
                <a:srgbClr val="F07F09"/>
              </a:buClr>
            </a:pPr>
            <a:r>
              <a:rPr lang="hr-HR" sz="3000" b="1" u="sng" dirty="0">
                <a:solidFill>
                  <a:srgbClr val="C00000"/>
                </a:solidFill>
              </a:rPr>
              <a:t>POSEBAN ELEMENT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KANDIDATE KOJI ŽIVE U OTEŽANIM UVJETIMA OBRAZOVANJA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srgbClr val="FF0000"/>
                </a:solidFill>
              </a:rPr>
              <a:t>KANDIDATIMA ĆE SE PRIZNATI OSVARIVANJE ISKLJUČIVO JEDNOG (NAJPOVOLJNIJEG) OD PRAVA ( BEZ OBZIRA MOGU LI OSTVARIVATI DVA ILI VIŠE PRAVA) I TO: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-  KANDIDATE SA ZDRAVSTVENIM TEŠKOĆAMA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- KANDIDATE SA TEŠKOĆAMA U RAZVOJU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- KANDIDATE KOJI ŽIVE U OTEŽANIM UVJETIMA IZAZVANIM NEPOVOLJNIM EKONOMSKIM, SOCIJALNIM TE ODGOJNIM ČIMBENICIMA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- PRIPADNIKE ROMSKE NACIONALNE MANJINE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UPIS KANDIDATA HRVATSKIH DRŽAVLJANA KOJI DOLAZE IZ OBRAZOVNIH SUSTAVA DRUGIH ZEMALJA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59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KANDIDATIMA SA </a:t>
            </a:r>
            <a:r>
              <a:rPr lang="hr-HR" dirty="0" smtClean="0">
                <a:solidFill>
                  <a:srgbClr val="FF0000"/>
                </a:solidFill>
              </a:rPr>
              <a:t>ZDRAVSTVENIM TEŠKOĆAMA</a:t>
            </a:r>
            <a:r>
              <a:rPr lang="hr-HR" dirty="0" smtClean="0"/>
              <a:t> </a:t>
            </a:r>
            <a:r>
              <a:rPr lang="hr-HR" dirty="0"/>
              <a:t>=</a:t>
            </a:r>
            <a:r>
              <a:rPr lang="hr-HR" dirty="0" smtClean="0">
                <a:solidFill>
                  <a:srgbClr val="FF0000"/>
                </a:solidFill>
              </a:rPr>
              <a:t> 1 BOD </a:t>
            </a:r>
            <a:r>
              <a:rPr lang="hr-HR" dirty="0" smtClean="0"/>
              <a:t>( STRUČNO MIŠLJENJE SLUŽBE ZA PROFESIONALNO USMJERAVANJE HRVATSKOG ZAVODA ZA ZAPOŠLJAVANJE + POTVRDE OBITELJSKOG LIJEČNIKA ILI LIJEČNIKA </a:t>
            </a:r>
            <a:r>
              <a:rPr lang="hr-HR" dirty="0" err="1" smtClean="0"/>
              <a:t>ŠK.MEDICINE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Kandidati sa zdravstvenim teškoćama su kandidati koji su prethodno obrazovanje završili po redovitome nastavnom planu i programu, a kojima su teška zdravstvena oštećenja ili kronične bolesti i/ili dulje liječenje </a:t>
            </a:r>
            <a:r>
              <a:rPr lang="hr-HR" kern="0" dirty="0">
                <a:solidFill>
                  <a:srgbClr val="FF0000"/>
                </a:solidFill>
              </a:rPr>
              <a:t>utjecale na postizanje rezultata tijekom prethodnog obrazovanja te značajno smanjuju mogućnost izbora srednjoškolskoga obrazovnog programa</a:t>
            </a:r>
            <a:r>
              <a:rPr lang="hr-HR" kern="0" dirty="0">
                <a:solidFill>
                  <a:srgbClr val="1D538B"/>
                </a:solidFill>
              </a:rPr>
              <a:t>.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829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/>
          <a:lstStyle/>
          <a:p>
            <a:pPr lvl="0">
              <a:buClr>
                <a:srgbClr val="F07F09"/>
              </a:buClr>
            </a:pPr>
            <a:r>
              <a:rPr lang="hr-HR" sz="2400" kern="0" dirty="0">
                <a:solidFill>
                  <a:srgbClr val="1D538B"/>
                </a:solidFill>
              </a:rPr>
              <a:t>Kandidatima sa zdravstvenim teškoćama </a:t>
            </a:r>
            <a:r>
              <a:rPr lang="hr-HR" sz="2400" kern="0" dirty="0" smtClean="0">
                <a:solidFill>
                  <a:srgbClr val="1D538B"/>
                </a:solidFill>
              </a:rPr>
              <a:t>= </a:t>
            </a:r>
            <a:r>
              <a:rPr lang="hr-HR" sz="2400" kern="0" dirty="0" smtClean="0">
                <a:solidFill>
                  <a:srgbClr val="FF0000"/>
                </a:solidFill>
              </a:rPr>
              <a:t>1 bod </a:t>
            </a:r>
            <a:r>
              <a:rPr lang="hr-HR" sz="2400" kern="0" dirty="0">
                <a:solidFill>
                  <a:srgbClr val="1D538B"/>
                </a:solidFill>
              </a:rPr>
              <a:t>na broj bodova koji je utvrđen tijekom postupka vrednovanja za programe obrazovanja za koje posjeduje stručno mišljenje službe za profesionalno usmjeravanje Hrvatskoga zavoda za zapošljavanje. S tako utvrđenim brojem bodova kandidat se rangira na </a:t>
            </a:r>
            <a:r>
              <a:rPr lang="hr-HR" sz="2400" kern="0" dirty="0">
                <a:solidFill>
                  <a:srgbClr val="FF0000"/>
                </a:solidFill>
              </a:rPr>
              <a:t>ukupnoj ljestvici poretka</a:t>
            </a:r>
          </a:p>
          <a:p>
            <a:pPr lvl="0">
              <a:buClr>
                <a:srgbClr val="F07F09"/>
              </a:buClr>
            </a:pPr>
            <a:r>
              <a:rPr lang="hr-HR" sz="2400" kern="0" dirty="0" smtClean="0">
                <a:solidFill>
                  <a:srgbClr val="1D538B"/>
                </a:solidFill>
              </a:rPr>
              <a:t>Što valjda donijeti? - stručno </a:t>
            </a:r>
            <a:r>
              <a:rPr lang="hr-HR" sz="2400" kern="0" dirty="0">
                <a:solidFill>
                  <a:srgbClr val="1D538B"/>
                </a:solidFill>
              </a:rPr>
              <a:t>mišljenje službe za profesionalno usmjeravanje Hrvatskog zavoda za zapošljavanje o sposobnostima i motivaciji učenika za najmanje </a:t>
            </a:r>
            <a:r>
              <a:rPr lang="hr-HR" sz="2400" kern="0" dirty="0">
                <a:solidFill>
                  <a:srgbClr val="FF0000"/>
                </a:solidFill>
              </a:rPr>
              <a:t>tri primjerena programa obrazovanja (strukovnoga, umjetničkoga i/ili gimnazijskoga</a:t>
            </a:r>
            <a:endParaRPr lang="hr-HR" sz="2400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58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07F09"/>
              </a:buClr>
            </a:pPr>
            <a:r>
              <a:rPr lang="hr-HR" b="1" u="sng" dirty="0">
                <a:solidFill>
                  <a:srgbClr val="C00000"/>
                </a:solidFill>
              </a:rPr>
              <a:t>KANDIDATE SA TEŠKOĆAMA U RAZVOJU</a:t>
            </a:r>
          </a:p>
          <a:p>
            <a:r>
              <a:rPr lang="hr-HR" dirty="0" smtClean="0"/>
              <a:t>JAVITI SE U URED DRŽAVNE UPRAVE U ŽUPANIJI ( BJELOVAR, </a:t>
            </a:r>
            <a:r>
              <a:rPr lang="hr-HR" dirty="0" err="1" smtClean="0"/>
              <a:t>A.Starčevića</a:t>
            </a:r>
            <a:r>
              <a:rPr lang="hr-HR" dirty="0" smtClean="0"/>
              <a:t> 8 i to najkasnije do </a:t>
            </a:r>
            <a:r>
              <a:rPr lang="hr-HR" dirty="0" smtClean="0">
                <a:solidFill>
                  <a:srgbClr val="C00000"/>
                </a:solidFill>
              </a:rPr>
              <a:t>13.lipnja 2014.godine</a:t>
            </a:r>
          </a:p>
          <a:p>
            <a:r>
              <a:rPr lang="hr-HR" dirty="0" smtClean="0"/>
              <a:t>Sa sobom moraju ponijeti:</a:t>
            </a:r>
          </a:p>
          <a:p>
            <a:r>
              <a:rPr lang="hr-HR" dirty="0" smtClean="0"/>
              <a:t>A) rješenje ureda državne uprave u županiji o primjerenom obliku školovanja u osnovnoj školi</a:t>
            </a:r>
          </a:p>
          <a:p>
            <a:r>
              <a:rPr lang="hr-HR" dirty="0" smtClean="0"/>
              <a:t>B) kopiju stručnog mišljenja za </a:t>
            </a:r>
            <a:r>
              <a:rPr lang="hr-HR" dirty="0" err="1" smtClean="0"/>
              <a:t>prof.usmjeravanje</a:t>
            </a:r>
            <a:r>
              <a:rPr lang="hr-HR" dirty="0" smtClean="0"/>
              <a:t> Hrvatskog zavoda za zapošljavanje u kojima su navedeni obrazovni programi</a:t>
            </a:r>
          </a:p>
          <a:p>
            <a:r>
              <a:rPr lang="hr-HR" dirty="0" smtClean="0"/>
              <a:t>C) stručno mišljenje nadležnog školskog liječnika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7804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07F09"/>
              </a:buClr>
            </a:pPr>
            <a:r>
              <a:rPr lang="hr-HR" sz="2600" b="1" dirty="0">
                <a:solidFill>
                  <a:srgbClr val="C00000"/>
                </a:solidFill>
              </a:rPr>
              <a:t>KANDIDATIMA KOJI ŽIVE U OTEŽANIM UVJETIMA, EKONOMSKIM, SOCIJALNIM TE ODGOJNIM ČIMBENICIMA </a:t>
            </a:r>
            <a:r>
              <a:rPr lang="hr-HR" sz="2600" dirty="0">
                <a:solidFill>
                  <a:prstClr val="black"/>
                </a:solidFill>
              </a:rPr>
              <a:t>– </a:t>
            </a:r>
            <a:r>
              <a:rPr lang="hr-HR" sz="2600" dirty="0">
                <a:solidFill>
                  <a:srgbClr val="00B050"/>
                </a:solidFill>
              </a:rPr>
              <a:t>DODAJE SE 1 BOD </a:t>
            </a:r>
            <a:r>
              <a:rPr lang="hr-HR" sz="2600" dirty="0">
                <a:solidFill>
                  <a:prstClr val="black"/>
                </a:solidFill>
              </a:rPr>
              <a:t>– NA BROJ BODOVA KOJI JE UTVRĐEN TIJEKOM POSTUPKA VREDOVANJA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živi uz jednoga i/ili oba roditelja s dugotrajnom teškom bolesti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liječničku potvrdu o dugotrajnoj težoj bolesti jednoga i/ili oba roditelja;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živi uz dugotrajno nezaposlena oba roditelja, u smislu članka 2. </a:t>
            </a:r>
            <a:r>
              <a:rPr lang="hr-HR" i="1" kern="0" dirty="0">
                <a:solidFill>
                  <a:srgbClr val="1D538B"/>
                </a:solidFill>
              </a:rPr>
              <a:t>Zakona o poticanju zapošljavanja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o dugotrajnoj nezaposlenosti oba roditelja iz područnog ureda Hrvatskog zavoda za zapošljavanje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2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20000"/>
          </a:bodyPr>
          <a:lstStyle/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živi uz samohranoga roditelja (roditelj koji nije u braku i ne živi u izvanbračnoj zajednici, a sam skrbi i uzdržava svoje dijete) korisnika socijalne skrbi, u smislu članaka 27. i 30. </a:t>
            </a:r>
            <a:r>
              <a:rPr lang="hr-HR" i="1" kern="0" dirty="0">
                <a:solidFill>
                  <a:srgbClr val="1D538B"/>
                </a:solidFill>
              </a:rPr>
              <a:t>Zakona o socijalnoj skrbi </a:t>
            </a:r>
            <a:endParaRPr lang="hr-HR" kern="0" dirty="0">
              <a:solidFill>
                <a:srgbClr val="1D538B"/>
              </a:solidFill>
            </a:endParaRP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o korištenju socijalne pomoći; rješenje ili drugi upravni akt centra za socijalnu skrb ili nadležnoga tijela o pravu samohranoga roditelja u statusu socijalne skrbi izdanih od ovlaštenih službi u zdravstvu, socijalnoj skrbi i za zapošljavanje </a:t>
            </a:r>
            <a:endParaRPr lang="hr-HR" sz="2600" kern="0" dirty="0" smtClean="0">
              <a:solidFill>
                <a:srgbClr val="1D538B"/>
              </a:solidFill>
            </a:endParaRP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kern="0" dirty="0">
                <a:solidFill>
                  <a:srgbClr val="1D538B"/>
                </a:solidFill>
              </a:rPr>
              <a:t>ako je kandidatu jedan roditelj preminuo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pl-PL" sz="2600" kern="0" dirty="0">
                <a:solidFill>
                  <a:srgbClr val="1D538B"/>
                </a:solidFill>
              </a:rPr>
              <a:t>donijeti presliku smrtovnice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ako je kandidat dijete bez roditelja ili odgovarajuće roditeljske skrbi, u smislu čl. </a:t>
            </a:r>
            <a:r>
              <a:rPr lang="hr-HR" kern="0" dirty="0" smtClean="0">
                <a:solidFill>
                  <a:srgbClr val="1D538B"/>
                </a:solidFill>
              </a:rPr>
              <a:t>21. </a:t>
            </a:r>
            <a:r>
              <a:rPr lang="hr-HR" i="1" kern="0" dirty="0">
                <a:solidFill>
                  <a:srgbClr val="1D538B"/>
                </a:solidFill>
              </a:rPr>
              <a:t>Zakona o socijalnoj skrbi</a:t>
            </a:r>
            <a:endParaRPr lang="hr-HR" kern="0" dirty="0">
              <a:solidFill>
                <a:srgbClr val="1D538B"/>
              </a:solidFill>
            </a:endParaRP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nadležnoga centra za socijalnu skrb da je kandidat korisnik socijalne skrbi.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endParaRPr lang="hr-HR" sz="2600" kern="0" dirty="0">
              <a:solidFill>
                <a:srgbClr val="1D538B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0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92500" lnSpcReduction="20000"/>
          </a:bodyPr>
          <a:lstStyle/>
          <a:p>
            <a:r>
              <a:rPr lang="hr-HR" sz="3400" u="sng" dirty="0" smtClean="0">
                <a:solidFill>
                  <a:srgbClr val="FF0000"/>
                </a:solidFill>
              </a:rPr>
              <a:t>IZRAVAN UPIS</a:t>
            </a:r>
            <a:r>
              <a:rPr lang="hr-HR" sz="3400" u="sng" dirty="0" smtClean="0"/>
              <a:t>:</a:t>
            </a:r>
          </a:p>
          <a:p>
            <a:endParaRPr lang="hr-HR" sz="3400" u="sng" dirty="0" smtClean="0"/>
          </a:p>
          <a:p>
            <a:r>
              <a:rPr lang="hr-HR" sz="2900" dirty="0" smtClean="0">
                <a:solidFill>
                  <a:srgbClr val="FF0000"/>
                </a:solidFill>
              </a:rPr>
              <a:t>KANDIDATI HRVATSKI DRŽAVLJANI </a:t>
            </a:r>
            <a:r>
              <a:rPr lang="hr-HR" sz="2900" dirty="0" smtClean="0"/>
              <a:t>KOJI SE VRAĆAJU IZ ISELJENIŠTVA ILI OBRAZOVANJA U INOZEMSTVU, A KOJI SU SE NAJMANJE DVA OD POSLJEDNJA ČETRI RAZREDA PRETHODNOG OBRAZOVANJA ŠKOLOVALI U INOZEMSTVU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donijeti svjedodžbe svakog razreda (5.-8.) – razrednik unosi ocjene u sustav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 smtClean="0">
                <a:solidFill>
                  <a:srgbClr val="1D538B"/>
                </a:solidFill>
              </a:rPr>
              <a:t>ako je dva od posljednja </a:t>
            </a:r>
            <a:r>
              <a:rPr lang="hr-HR" kern="0" dirty="0" err="1" smtClean="0">
                <a:solidFill>
                  <a:srgbClr val="1D538B"/>
                </a:solidFill>
              </a:rPr>
              <a:t>četri</a:t>
            </a:r>
            <a:r>
              <a:rPr lang="hr-HR" kern="0" dirty="0" smtClean="0">
                <a:solidFill>
                  <a:srgbClr val="1D538B"/>
                </a:solidFill>
              </a:rPr>
              <a:t> razreda završio u inozemstvu – izravan upis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 smtClean="0">
                <a:solidFill>
                  <a:srgbClr val="1D538B"/>
                </a:solidFill>
              </a:rPr>
              <a:t>donijeti </a:t>
            </a:r>
            <a:r>
              <a:rPr lang="hr-HR" sz="2600" kern="0" dirty="0">
                <a:solidFill>
                  <a:srgbClr val="1D538B"/>
                </a:solidFill>
              </a:rPr>
              <a:t>dokaze o boravku u inozemstvu – potvrdu u prijavi i odjavi boravka u inozemstvu  </a:t>
            </a:r>
          </a:p>
          <a:p>
            <a:endParaRPr lang="hr-HR" sz="2900" dirty="0" smtClean="0"/>
          </a:p>
          <a:p>
            <a:endParaRPr lang="hr-HR" sz="2900" dirty="0"/>
          </a:p>
        </p:txBody>
      </p:sp>
    </p:spTree>
    <p:extLst>
      <p:ext uri="{BB962C8B-B14F-4D97-AF65-F5344CB8AC3E}">
        <p14:creationId xmlns:p14="http://schemas.microsoft.com/office/powerpoint/2010/main" val="23183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lvl="0">
              <a:buClr>
                <a:srgbClr val="F07F09"/>
              </a:buClr>
            </a:pPr>
            <a:r>
              <a:rPr lang="hr-HR" sz="2000" dirty="0">
                <a:solidFill>
                  <a:prstClr val="black"/>
                </a:solidFill>
              </a:rPr>
              <a:t>- </a:t>
            </a:r>
            <a:r>
              <a:rPr lang="hr-HR" sz="2400" dirty="0">
                <a:solidFill>
                  <a:srgbClr val="FF0000"/>
                </a:solidFill>
              </a:rPr>
              <a:t>KANDIDATIMA ROMSKE NACIONALNE MANJINE DODAJE SE 1 BOD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Kandidatu za upis, koji je pripadnik romske nacionalne manjine, a živi u uvjetima koji su mogli utjecati na njegov uspjeh u osnovnoj školi, dodaje se </a:t>
            </a:r>
            <a:r>
              <a:rPr lang="hr-HR" sz="2400" kern="0" dirty="0">
                <a:solidFill>
                  <a:srgbClr val="FF0000"/>
                </a:solidFill>
              </a:rPr>
              <a:t>jedan bod </a:t>
            </a:r>
            <a:r>
              <a:rPr lang="hr-HR" sz="2400" kern="0" dirty="0">
                <a:solidFill>
                  <a:srgbClr val="1D538B"/>
                </a:solidFill>
              </a:rPr>
              <a:t>na broj bodova koji je utvrđen tijekom postupka vrednovanja. S tako utvrđenim brojem bodova kandidat se rangira na ukupnoj ljestvici poretka </a:t>
            </a:r>
            <a:endParaRPr lang="hr-HR" sz="2400" kern="0" dirty="0" smtClean="0">
              <a:solidFill>
                <a:srgbClr val="1D538B"/>
              </a:solidFill>
            </a:endParaRP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 smtClean="0">
                <a:solidFill>
                  <a:srgbClr val="1D538B"/>
                </a:solidFill>
              </a:rPr>
              <a:t>Učenik je dužan priložiti slijedeće dokumente: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 smtClean="0">
                <a:solidFill>
                  <a:srgbClr val="1D538B"/>
                </a:solidFill>
              </a:rPr>
              <a:t>Preporuku Vijeća romske nacionalne manjine odnosno registrirane romske udruge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 smtClean="0">
                <a:solidFill>
                  <a:srgbClr val="1D538B"/>
                </a:solidFill>
              </a:rPr>
              <a:t>Preporuku nadležnog centra za socijalnu skrb</a:t>
            </a:r>
            <a:endParaRPr lang="hr-HR" sz="2400" kern="0" dirty="0">
              <a:solidFill>
                <a:srgbClr val="1D538B"/>
              </a:solidFill>
            </a:endParaRPr>
          </a:p>
          <a:p>
            <a:pPr lvl="0">
              <a:buClr>
                <a:srgbClr val="F07F09"/>
              </a:buClr>
            </a:pPr>
            <a:endParaRPr lang="hr-HR" sz="2400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16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POSEBNI REZULTATI </a:t>
            </a:r>
            <a:r>
              <a:rPr lang="hr-HR" dirty="0" smtClean="0"/>
              <a:t>IZ PRETHODNOG OBRAZOVANJA ( REZULTATI NATJECANJA, KATEGORIZACIJA SPORTAŠA,) BITI ĆE UNESENI </a:t>
            </a:r>
            <a:r>
              <a:rPr lang="hr-HR" u="sng" dirty="0" smtClean="0">
                <a:solidFill>
                  <a:srgbClr val="FF0000"/>
                </a:solidFill>
              </a:rPr>
              <a:t>IZRAVNO U SUSTAV </a:t>
            </a:r>
            <a:r>
              <a:rPr lang="hr-HR" dirty="0" smtClean="0"/>
              <a:t>NA TEMELJU POSTOJEĆIH PODATKA U SUSTAVU E-MATICE.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PROVJERITE</a:t>
            </a:r>
            <a:r>
              <a:rPr lang="hr-HR" dirty="0" smtClean="0"/>
              <a:t>! TI PODACI MORAJU BITI VIDLJiVI NA UČENIČKOM KORISNIČKOM PROFILU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28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ŠTO SE SVE VREDNUJE I BODUJE ZA UPIS?</a:t>
            </a:r>
          </a:p>
          <a:p>
            <a:endParaRPr lang="hr-HR" dirty="0" smtClean="0"/>
          </a:p>
          <a:p>
            <a:r>
              <a:rPr lang="hr-HR" dirty="0" smtClean="0"/>
              <a:t>ZAJEDNIČKI ELEMENT</a:t>
            </a:r>
          </a:p>
          <a:p>
            <a:r>
              <a:rPr lang="hr-HR" dirty="0" smtClean="0"/>
              <a:t>POSEBAN ELEMENT</a:t>
            </a:r>
          </a:p>
          <a:p>
            <a:r>
              <a:rPr lang="hr-HR" dirty="0" smtClean="0"/>
              <a:t>DODATAN ELEMENT</a:t>
            </a:r>
          </a:p>
          <a:p>
            <a:endParaRPr lang="hr-HR" dirty="0"/>
          </a:p>
          <a:p>
            <a:r>
              <a:rPr lang="hr-HR" dirty="0" smtClean="0"/>
              <a:t>U SVAKOM UPISNOM ROKU KANDIDAT SE MOŽE PRIJAVITI ZA  UPIS U NAJVIŠE </a:t>
            </a:r>
            <a:r>
              <a:rPr lang="hr-HR" b="1" dirty="0" smtClean="0">
                <a:solidFill>
                  <a:srgbClr val="FF0000"/>
                </a:solidFill>
              </a:rPr>
              <a:t>ŠEST</a:t>
            </a:r>
            <a:r>
              <a:rPr lang="hr-HR" dirty="0" smtClean="0"/>
              <a:t> OBRAZOVNIH PROGRAMA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60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hr-HR" dirty="0" smtClean="0"/>
              <a:t>ZA OSTVARENJE </a:t>
            </a:r>
            <a:r>
              <a:rPr lang="hr-HR" dirty="0" smtClean="0">
                <a:solidFill>
                  <a:srgbClr val="FF0000"/>
                </a:solidFill>
              </a:rPr>
              <a:t>DODATNIH BODOVA </a:t>
            </a:r>
            <a:r>
              <a:rPr lang="hr-HR" dirty="0" smtClean="0"/>
              <a:t>– POTREBNU DOKUMENTACIJU UČENICI </a:t>
            </a:r>
            <a:r>
              <a:rPr lang="hr-HR" dirty="0" smtClean="0">
                <a:solidFill>
                  <a:srgbClr val="FF0000"/>
                </a:solidFill>
              </a:rPr>
              <a:t>DONOSE </a:t>
            </a:r>
            <a:r>
              <a:rPr lang="hr-HR" b="1" u="sng" dirty="0" smtClean="0">
                <a:solidFill>
                  <a:srgbClr val="C00000"/>
                </a:solidFill>
              </a:rPr>
              <a:t>RAZREDNIKU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U OSNOVNOJ ŠKOLI KOJI ĆE JU UNIJETI U SUSTAV</a:t>
            </a:r>
          </a:p>
          <a:p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UKUPAN REZULTAT </a:t>
            </a:r>
            <a:r>
              <a:rPr lang="hr-HR" dirty="0" smtClean="0"/>
              <a:t>– NA TEMELJU UKUPNOG BROJA BODOVA KOJE JE KANDIDAT STEKAO PO SVIM OSNOVAMA VREDNOVANJA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57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r>
              <a:rPr lang="hr-HR" b="1" u="sng" dirty="0" smtClean="0">
                <a:solidFill>
                  <a:srgbClr val="C00000"/>
                </a:solidFill>
              </a:rPr>
              <a:t>NA ŠTO JE VAŽNO PRIPAZITI PRILIKOM PRIJAVE I UPISA U SREDNJU ŠKOLU?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SVOJ </a:t>
            </a:r>
            <a:r>
              <a:rPr lang="hr-HR" sz="2400" dirty="0" smtClean="0">
                <a:solidFill>
                  <a:srgbClr val="FF0000"/>
                </a:solidFill>
              </a:rPr>
              <a:t>UKUPAN REZULTAT </a:t>
            </a:r>
            <a:r>
              <a:rPr lang="hr-HR" sz="2400" dirty="0" smtClean="0"/>
              <a:t>: USPJEH U PRETHODNOM OBRAZOVANJU + SPOSOBNOST +DAROVITOST+USPJEH NA NATJECANJIMA+ USPJEH U OTEŽANIM UVJETIMA </a:t>
            </a:r>
            <a:r>
              <a:rPr lang="hr-HR" sz="2400" dirty="0" smtClean="0"/>
              <a:t>OBRAZOVANJA</a:t>
            </a:r>
          </a:p>
          <a:p>
            <a:pPr marL="457200" indent="-457200">
              <a:buAutoNum type="arabicPeriod"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2. POPIS PREDMETA </a:t>
            </a:r>
            <a:r>
              <a:rPr lang="hr-HR" sz="2400" dirty="0" smtClean="0">
                <a:solidFill>
                  <a:srgbClr val="FF0000"/>
                </a:solidFill>
              </a:rPr>
              <a:t>POSEBNO VAŽNIH ZA </a:t>
            </a:r>
            <a:r>
              <a:rPr lang="hr-HR" sz="2400" dirty="0" smtClean="0">
                <a:solidFill>
                  <a:srgbClr val="FF0000"/>
                </a:solidFill>
              </a:rPr>
              <a:t>UPIS</a:t>
            </a:r>
          </a:p>
          <a:p>
            <a:pPr marL="0" indent="0">
              <a:buNone/>
            </a:pPr>
            <a:endParaRPr lang="hr-H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400" dirty="0"/>
              <a:t>3</a:t>
            </a:r>
            <a:r>
              <a:rPr lang="hr-HR" sz="2400" dirty="0" smtClean="0"/>
              <a:t>. BROJ </a:t>
            </a:r>
            <a:r>
              <a:rPr lang="hr-HR" sz="2400" dirty="0" smtClean="0">
                <a:solidFill>
                  <a:srgbClr val="FF0000"/>
                </a:solidFill>
              </a:rPr>
              <a:t>UPISNIH MJESTA</a:t>
            </a:r>
            <a:r>
              <a:rPr lang="hr-HR" sz="2400" dirty="0" smtClean="0"/>
              <a:t> ZA ODREĐENI OBRAZOVNI </a:t>
            </a:r>
            <a:r>
              <a:rPr lang="hr-HR" sz="2400" dirty="0" smtClean="0"/>
              <a:t>PROGRAM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4</a:t>
            </a:r>
            <a:r>
              <a:rPr lang="hr-HR" sz="2400" dirty="0" smtClean="0"/>
              <a:t>. ISPUNJENJE POSEBNIH UVJETA ZA UPIS U ODREĐENE PROGRAME OBRAZOVANJA</a:t>
            </a:r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302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5. PROVJERITI </a:t>
            </a:r>
            <a:r>
              <a:rPr lang="hr-HR" dirty="0" smtClean="0"/>
              <a:t>JESU LI OSOBNI PODACI, OCJENE IZ OSNOVNE ŠKOLE TE              ( NAKNADNO NAKON UNOŠENJA) REZULTATI S NATJECANJA U ZNANJU I VJEŠTINAMA, SPORTSKA KATEGORIJA I DRUGI – </a:t>
            </a:r>
            <a:r>
              <a:rPr lang="hr-HR" dirty="0" smtClean="0">
                <a:solidFill>
                  <a:srgbClr val="FF0000"/>
                </a:solidFill>
              </a:rPr>
              <a:t>TOČNO UNESENI</a:t>
            </a:r>
            <a:r>
              <a:rPr lang="hr-HR" dirty="0" smtClean="0"/>
              <a:t>!</a:t>
            </a:r>
          </a:p>
          <a:p>
            <a:pPr marL="0" indent="0">
              <a:buNone/>
            </a:pPr>
            <a:r>
              <a:rPr lang="hr-HR" dirty="0" smtClean="0"/>
              <a:t>6. PRIJAVITI </a:t>
            </a:r>
            <a:r>
              <a:rPr lang="hr-HR" dirty="0"/>
              <a:t>U LISTU PRIORITETA DO </a:t>
            </a:r>
            <a:r>
              <a:rPr lang="hr-HR" b="1" dirty="0"/>
              <a:t>6 OBRAZOVNIH PROGRAMA</a:t>
            </a:r>
            <a:r>
              <a:rPr lang="hr-HR" dirty="0"/>
              <a:t>– </a:t>
            </a:r>
            <a:r>
              <a:rPr lang="hr-HR" dirty="0">
                <a:solidFill>
                  <a:srgbClr val="FF0000"/>
                </a:solidFill>
              </a:rPr>
              <a:t>VAŽNO!</a:t>
            </a:r>
            <a:r>
              <a:rPr lang="hr-HR" dirty="0"/>
              <a:t> POSTAVLJENI REDOSLIJED - VAŽAN - JER UTJEČE </a:t>
            </a:r>
            <a:r>
              <a:rPr lang="hr-HR" dirty="0">
                <a:solidFill>
                  <a:srgbClr val="C00000"/>
                </a:solidFill>
              </a:rPr>
              <a:t>IZRAVNO NA UPIS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2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PODNOŠENJE PRIGOVORA</a:t>
            </a:r>
          </a:p>
          <a:p>
            <a:r>
              <a:rPr lang="hr-HR" dirty="0" smtClean="0"/>
              <a:t>ZA NETOČNO UNESENE OCJENE ILI OSOBNE PODATKE – ODMAH OBAVIJESTITI RAZREDNIKA</a:t>
            </a:r>
          </a:p>
          <a:p>
            <a:r>
              <a:rPr lang="hr-HR" dirty="0" smtClean="0"/>
              <a:t>U SUČAJU NEPRAVILNOSTI U OCJENJIVANJU ISPITA SPOSOBNOSTI I DAROVITOSTI – ŽURNO  KONTAKTIRATI SREDNJU ŠKOLU KOJE JE ISPIT PROVELA</a:t>
            </a:r>
          </a:p>
          <a:p>
            <a:r>
              <a:rPr lang="hr-HR" dirty="0" smtClean="0"/>
              <a:t>UKOLIKO SE NE ISPRAVE NETOČNO PODATCI – MOGUĆNOST PODNOŠENJA PRIGOVORA PUTEM „</a:t>
            </a:r>
            <a:r>
              <a:rPr lang="hr-HR" i="1" dirty="0" smtClean="0"/>
              <a:t>OBRASCA ZA PRIGOVOR”</a:t>
            </a:r>
            <a:r>
              <a:rPr lang="hr-HR" dirty="0" smtClean="0"/>
              <a:t> NA MREŽNOJ STRANICI: WWW.UPISI.HR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85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KONTINUIRANO PRATITI </a:t>
            </a:r>
            <a:r>
              <a:rPr lang="hr-HR" b="1" dirty="0" smtClean="0">
                <a:solidFill>
                  <a:srgbClr val="C00000"/>
                </a:solidFill>
              </a:rPr>
              <a:t>BODOVNO STANJE ZA SVAKI PRIJAVLJENI OBRAZOVNI PROGRAM</a:t>
            </a:r>
            <a:r>
              <a:rPr lang="hr-HR" dirty="0" smtClean="0"/>
              <a:t> – KAO I SVOJ TRENUTAČNI POLOŽAJ NA OGLEDNOJ LJESTVICI PORETKA NA TEMELJU DO TADA OSTVARENIH BODOVA. </a:t>
            </a:r>
          </a:p>
          <a:p>
            <a:r>
              <a:rPr lang="hr-HR" dirty="0" smtClean="0"/>
              <a:t>SVE DO TRENUTKA OBJAVE KONAČNIH REZULTATA LJESTVICA PORETKA  - STANJE SE </a:t>
            </a:r>
            <a:r>
              <a:rPr lang="hr-HR" dirty="0" smtClean="0">
                <a:solidFill>
                  <a:srgbClr val="C00000"/>
                </a:solidFill>
              </a:rPr>
              <a:t>SMATRA PRIVREMENIM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Važno: kandidati koji su temeljem propisane dokumentacije ostvarili određeno pravo na dodatne bodove – </a:t>
            </a:r>
            <a:r>
              <a:rPr lang="hr-HR" b="1" dirty="0" smtClean="0">
                <a:solidFill>
                  <a:srgbClr val="C00000"/>
                </a:solidFill>
              </a:rPr>
              <a:t>DUŽNI SU DONIJETI </a:t>
            </a:r>
            <a:r>
              <a:rPr lang="hr-HR" dirty="0" smtClean="0">
                <a:solidFill>
                  <a:srgbClr val="FF0000"/>
                </a:solidFill>
              </a:rPr>
              <a:t>dokumentaciju u srednju školu ( pri upisu)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77500" lnSpcReduction="20000"/>
          </a:bodyPr>
          <a:lstStyle/>
          <a:p>
            <a:r>
              <a:rPr lang="hr-HR" sz="4100" b="1" u="sng" dirty="0" smtClean="0">
                <a:solidFill>
                  <a:srgbClr val="00B050"/>
                </a:solidFill>
              </a:rPr>
              <a:t>KALENDAR</a:t>
            </a:r>
          </a:p>
          <a:p>
            <a:endParaRPr lang="hr-HR" b="1" u="sng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26.5</a:t>
            </a:r>
            <a:r>
              <a:rPr lang="hr-HR" dirty="0" smtClean="0"/>
              <a:t>. - POČETAK PRIJAVA KANDIDATA U SUSTAV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26.6.</a:t>
            </a:r>
            <a:r>
              <a:rPr lang="hr-HR" b="1" dirty="0" smtClean="0"/>
              <a:t> – PRIJAVA OBRAZOVNIH PROGRAMA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30.6. </a:t>
            </a:r>
            <a:r>
              <a:rPr lang="hr-HR" dirty="0" smtClean="0"/>
              <a:t>– </a:t>
            </a:r>
            <a:r>
              <a:rPr lang="hr-HR" dirty="0" smtClean="0">
                <a:solidFill>
                  <a:srgbClr val="C00000"/>
                </a:solidFill>
              </a:rPr>
              <a:t>4.7</a:t>
            </a:r>
            <a:r>
              <a:rPr lang="hr-HR" dirty="0" smtClean="0"/>
              <a:t>. – KRAJ PROVOĐENJA DODATNIH ISPITA I PROVJERA I UNOS REZULTATA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1.7. </a:t>
            </a:r>
            <a:r>
              <a:rPr lang="hr-HR" dirty="0" smtClean="0"/>
              <a:t>– ROK ZA DOSTAVU DOKUMENTACIJE REDOVNIH UČENIKA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7.7. </a:t>
            </a:r>
            <a:r>
              <a:rPr lang="hr-HR" dirty="0" smtClean="0"/>
              <a:t>– ZAVRŠETAK PRIGOVORA NA UNESENE OSOBNE PODATKE, OCJENE, NATJECANJA, REZULTATE DODATNIH PROVJERA I PODATAKA NA TEMELJU KOJIH SE OSTVARUJU RAVA ZA UPSI</a:t>
            </a:r>
          </a:p>
          <a:p>
            <a:r>
              <a:rPr lang="hr-HR" dirty="0" smtClean="0"/>
              <a:t>ZAVRŠETAK UNOSA REZULTATA S POPRAVNIH ISPITA</a:t>
            </a:r>
          </a:p>
          <a:p>
            <a:r>
              <a:rPr lang="hr-HR" dirty="0" smtClean="0"/>
              <a:t>BRISANJE S LISTA KANDIDATA KOJI NISU ZADOVOLJILI PREDUVJETE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8.7.</a:t>
            </a:r>
            <a:r>
              <a:rPr lang="hr-HR" b="1" dirty="0" smtClean="0"/>
              <a:t> – ZAKLJUČAVANJE ODABIRA OBRAZOVNIH PROGRAMA I POČETAK </a:t>
            </a:r>
            <a:r>
              <a:rPr lang="hr-HR" b="1" dirty="0" smtClean="0">
                <a:solidFill>
                  <a:srgbClr val="FF0000"/>
                </a:solidFill>
              </a:rPr>
              <a:t>ISPISA PRIJAVNICA</a:t>
            </a:r>
          </a:p>
        </p:txBody>
      </p:sp>
    </p:spTree>
    <p:extLst>
      <p:ext uri="{BB962C8B-B14F-4D97-AF65-F5344CB8AC3E}">
        <p14:creationId xmlns:p14="http://schemas.microsoft.com/office/powerpoint/2010/main" val="5256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F07F09"/>
              </a:buClr>
            </a:pPr>
            <a:r>
              <a:rPr lang="hr-HR" sz="1800" dirty="0">
                <a:solidFill>
                  <a:srgbClr val="FF0000"/>
                </a:solidFill>
              </a:rPr>
              <a:t>10.7.</a:t>
            </a:r>
            <a:r>
              <a:rPr lang="hr-HR" sz="1800" dirty="0">
                <a:solidFill>
                  <a:prstClr val="black"/>
                </a:solidFill>
              </a:rPr>
              <a:t> – </a:t>
            </a:r>
            <a:r>
              <a:rPr lang="hr-HR" sz="2400" dirty="0">
                <a:solidFill>
                  <a:prstClr val="black"/>
                </a:solidFill>
              </a:rPr>
              <a:t>KRAJ POTPISIVANJA PRIJAVNICA – UČENICI DONOSE RAZREDNICIMA, KRAJNJI ROK ZA PODNOŠENJE ZAMOLBE ZA PROMJENOM REDOSLIJEDA PRIJAVLJENIH PROGRAMA NA LISTI PRIORIETA ( RAVNATELJI </a:t>
            </a:r>
            <a:r>
              <a:rPr lang="hr-HR" sz="2400" dirty="0" err="1">
                <a:solidFill>
                  <a:prstClr val="black"/>
                </a:solidFill>
              </a:rPr>
              <a:t>OSN.ŠKOLA</a:t>
            </a:r>
            <a:r>
              <a:rPr lang="hr-HR" sz="2400" dirty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F07F09"/>
              </a:buClr>
            </a:pPr>
            <a:r>
              <a:rPr lang="hr-HR" sz="2600" b="1" dirty="0">
                <a:solidFill>
                  <a:srgbClr val="C00000"/>
                </a:solidFill>
              </a:rPr>
              <a:t>11.7. – OBJAVA KONAČNIH LJESTVICA PORETKA</a:t>
            </a:r>
          </a:p>
          <a:p>
            <a:pPr lvl="0">
              <a:buClr>
                <a:srgbClr val="F07F09"/>
              </a:buClr>
            </a:pPr>
            <a:endParaRPr lang="hr-HR" sz="1800" dirty="0">
              <a:solidFill>
                <a:prstClr val="black"/>
              </a:solidFill>
            </a:endParaRPr>
          </a:p>
          <a:p>
            <a:r>
              <a:rPr lang="hr-HR" dirty="0" smtClean="0">
                <a:solidFill>
                  <a:srgbClr val="C00000"/>
                </a:solidFill>
              </a:rPr>
              <a:t>14.-18.7. </a:t>
            </a:r>
            <a:r>
              <a:rPr lang="hr-HR" dirty="0" smtClean="0"/>
              <a:t>Dostava dokumenata za upis u određeni program obrazovanja ( potvrde školske medicine, liječnička svjedodžba medicine rada, ugovor o naukovanju učenika i ostali dokumenti kojima su ostvarena dodatna prava za upis srednje škole ( UČENICI sami ispisuju sa stranice 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. ) Kada se prijave sa svojim korisničkim podatcima i PIN-om, ZAJEDNO sa svojim roditeljima i dostavljaju potpisane obrasce ( upisnicu) u 1. razred srednje škole u koju se učenik upisao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23. 7</a:t>
            </a:r>
            <a:r>
              <a:rPr lang="hr-HR" dirty="0" smtClean="0"/>
              <a:t>. – objava slobodnih mjesta za jesenski rok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9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55000" lnSpcReduction="20000"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VII. Bjelovarsko-bilogorska županija </a:t>
            </a:r>
            <a:r>
              <a:rPr lang="hr-HR" dirty="0"/>
              <a:t>					</a:t>
            </a:r>
            <a:endParaRPr lang="hr-HR" dirty="0">
              <a:solidFill>
                <a:srgbClr val="0070C0"/>
              </a:solidFill>
            </a:endParaRPr>
          </a:p>
          <a:p>
            <a:r>
              <a:rPr lang="hr-HR" b="1" dirty="0">
                <a:solidFill>
                  <a:srgbClr val="0070C0"/>
                </a:solidFill>
              </a:rPr>
              <a:t>Ekonomska i birotehnička škola Bjelovar (07-004-505) </a:t>
            </a:r>
            <a:r>
              <a:rPr lang="hr-HR" b="1" dirty="0"/>
              <a:t>					</a:t>
            </a:r>
          </a:p>
          <a:p>
            <a:r>
              <a:rPr lang="hr-HR" dirty="0"/>
              <a:t>Ekonomist 4 g. 	</a:t>
            </a:r>
            <a:r>
              <a:rPr lang="hr-HR" dirty="0" smtClean="0"/>
              <a:t>                  </a:t>
            </a:r>
            <a:r>
              <a:rPr lang="hr-HR" dirty="0"/>
              <a:t>	4 	</a:t>
            </a:r>
            <a:r>
              <a:rPr lang="hr-HR" dirty="0" err="1"/>
              <a:t>3</a:t>
            </a:r>
            <a:r>
              <a:rPr lang="hr-HR" dirty="0"/>
              <a:t>,00 		84</a:t>
            </a:r>
          </a:p>
          <a:p>
            <a:r>
              <a:rPr lang="hr-HR" dirty="0"/>
              <a:t>Upravni referent 4 g. 	</a:t>
            </a:r>
            <a:r>
              <a:rPr lang="hr-HR" dirty="0" smtClean="0"/>
              <a:t>  </a:t>
            </a:r>
            <a:r>
              <a:rPr lang="hr-HR" dirty="0"/>
              <a:t>	4 	</a:t>
            </a:r>
            <a:r>
              <a:rPr lang="hr-HR" dirty="0" err="1"/>
              <a:t>1</a:t>
            </a:r>
            <a:r>
              <a:rPr lang="hr-HR" dirty="0"/>
              <a:t>,00 		28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rgbClr val="0070C0"/>
                </a:solidFill>
              </a:rPr>
              <a:t>Gimnazija </a:t>
            </a:r>
            <a:r>
              <a:rPr lang="hr-HR" b="1" dirty="0">
                <a:solidFill>
                  <a:srgbClr val="0070C0"/>
                </a:solidFill>
              </a:rPr>
              <a:t>Bjelovar (07-004-502) </a:t>
            </a:r>
            <a:r>
              <a:rPr lang="hr-HR" dirty="0"/>
              <a:t>					</a:t>
            </a:r>
          </a:p>
          <a:p>
            <a:r>
              <a:rPr lang="hr-HR" dirty="0"/>
              <a:t>Jezična gimnazija 4 g. 	</a:t>
            </a:r>
            <a:r>
              <a:rPr lang="hr-HR" dirty="0" smtClean="0"/>
              <a:t>    </a:t>
            </a:r>
            <a:r>
              <a:rPr lang="hr-HR" dirty="0"/>
              <a:t>	4 	</a:t>
            </a:r>
            <a:r>
              <a:rPr lang="hr-HR" dirty="0" err="1"/>
              <a:t>1</a:t>
            </a:r>
            <a:r>
              <a:rPr lang="hr-HR" dirty="0"/>
              <a:t>,00 		28</a:t>
            </a:r>
          </a:p>
          <a:p>
            <a:r>
              <a:rPr lang="hr-HR" dirty="0"/>
              <a:t>Opća gimnazija 4 g. 	</a:t>
            </a:r>
            <a:r>
              <a:rPr lang="hr-HR" dirty="0" smtClean="0"/>
              <a:t>    </a:t>
            </a:r>
            <a:r>
              <a:rPr lang="hr-HR" dirty="0"/>
              <a:t>	4 	</a:t>
            </a:r>
            <a:r>
              <a:rPr lang="hr-HR" dirty="0" err="1"/>
              <a:t>3</a:t>
            </a:r>
            <a:r>
              <a:rPr lang="hr-HR" dirty="0"/>
              <a:t>,00 		84</a:t>
            </a:r>
          </a:p>
          <a:p>
            <a:r>
              <a:rPr lang="hr-HR" dirty="0"/>
              <a:t>Prirodoslovno-matematička </a:t>
            </a:r>
            <a:endParaRPr lang="hr-HR" dirty="0" smtClean="0"/>
          </a:p>
          <a:p>
            <a:r>
              <a:rPr lang="hr-HR" dirty="0" smtClean="0"/>
              <a:t>gimnazija </a:t>
            </a:r>
            <a:r>
              <a:rPr lang="hr-HR" dirty="0"/>
              <a:t>4 g. 	</a:t>
            </a:r>
            <a:r>
              <a:rPr lang="hr-HR" dirty="0" smtClean="0"/>
              <a:t>                            4 </a:t>
            </a:r>
            <a:r>
              <a:rPr lang="hr-HR" dirty="0"/>
              <a:t>	1,00 	</a:t>
            </a:r>
            <a:r>
              <a:rPr lang="hr-HR" dirty="0" smtClean="0"/>
              <a:t>              28</a:t>
            </a:r>
            <a:endParaRPr lang="hr-HR" dirty="0"/>
          </a:p>
          <a:p>
            <a:endParaRPr lang="hr-HR" dirty="0" smtClean="0"/>
          </a:p>
          <a:p>
            <a:r>
              <a:rPr lang="hr-HR" b="1" dirty="0" smtClean="0"/>
              <a:t>Glazbena </a:t>
            </a:r>
            <a:r>
              <a:rPr lang="hr-HR" b="1" dirty="0"/>
              <a:t>škola Vatroslava Lisinskog Bjelovar (07-004-511) 					</a:t>
            </a:r>
          </a:p>
          <a:p>
            <a:r>
              <a:rPr lang="hr-HR" dirty="0"/>
              <a:t>Glazbenik - pripremno obrazovanje 2 g. 	</a:t>
            </a:r>
            <a:r>
              <a:rPr lang="hr-HR" dirty="0" smtClean="0"/>
              <a:t>2 </a:t>
            </a:r>
            <a:r>
              <a:rPr lang="hr-HR" dirty="0"/>
              <a:t>	1,00 		9</a:t>
            </a:r>
          </a:p>
          <a:p>
            <a:r>
              <a:rPr lang="hr-HR" dirty="0"/>
              <a:t>Glazbenik - program srednje škole 4 g. 	</a:t>
            </a:r>
            <a:r>
              <a:rPr lang="hr-HR" dirty="0" smtClean="0"/>
              <a:t>4 </a:t>
            </a:r>
            <a:r>
              <a:rPr lang="hr-HR" dirty="0"/>
              <a:t>	2,00 		30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rgbClr val="0070C0"/>
                </a:solidFill>
              </a:rPr>
              <a:t>Komercijalna </a:t>
            </a:r>
            <a:r>
              <a:rPr lang="hr-HR" b="1" dirty="0">
                <a:solidFill>
                  <a:srgbClr val="0070C0"/>
                </a:solidFill>
              </a:rPr>
              <a:t>i trgovačka škola Bjelovar (07-004-504) 					</a:t>
            </a:r>
          </a:p>
          <a:p>
            <a:r>
              <a:rPr lang="hr-HR" dirty="0"/>
              <a:t>Komercijalist 4 g. 		4 	</a:t>
            </a:r>
            <a:r>
              <a:rPr lang="hr-HR" dirty="0" err="1"/>
              <a:t>2</a:t>
            </a:r>
            <a:r>
              <a:rPr lang="hr-HR" dirty="0"/>
              <a:t>,00 		56</a:t>
            </a:r>
          </a:p>
          <a:p>
            <a:r>
              <a:rPr lang="hr-HR" dirty="0"/>
              <a:t>Prodavač IG 3 g. 		3 	</a:t>
            </a:r>
            <a:r>
              <a:rPr lang="hr-HR" dirty="0" err="1"/>
              <a:t>2</a:t>
            </a:r>
            <a:r>
              <a:rPr lang="hr-HR" dirty="0"/>
              <a:t>,00 		</a:t>
            </a:r>
            <a:r>
              <a:rPr lang="hr-HR" dirty="0" smtClean="0"/>
              <a:t>56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6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211016"/>
          </a:xfrm>
        </p:spPr>
        <p:txBody>
          <a:bodyPr>
            <a:normAutofit fontScale="40000" lnSpcReduction="20000"/>
          </a:bodyPr>
          <a:lstStyle/>
          <a:p>
            <a:r>
              <a:rPr lang="vi-VN" sz="3700" b="1" dirty="0">
                <a:solidFill>
                  <a:srgbClr val="0070C0"/>
                </a:solidFill>
              </a:rPr>
              <a:t>Medicinska škola Bjelovar </a:t>
            </a:r>
            <a:r>
              <a:rPr lang="vi-VN" sz="3700" dirty="0"/>
              <a:t>(07-004-503) 					</a:t>
            </a:r>
          </a:p>
          <a:p>
            <a:r>
              <a:rPr lang="vi-VN" sz="3200" b="1" dirty="0"/>
              <a:t>Dentalni tehničar/Dentalna tehničarka 4 g. 		4 </a:t>
            </a:r>
            <a:r>
              <a:rPr lang="vi-VN" sz="3200" b="1" dirty="0" smtClean="0"/>
              <a:t>1,00 </a:t>
            </a:r>
            <a:r>
              <a:rPr lang="vi-VN" sz="3200" b="1" dirty="0"/>
              <a:t>		28</a:t>
            </a:r>
          </a:p>
          <a:p>
            <a:r>
              <a:rPr lang="vi-VN" sz="3200" b="1" dirty="0"/>
              <a:t>Fizioterapeutski tehničar / fizioterapeutska tehničarka 4 g. </a:t>
            </a:r>
            <a:r>
              <a:rPr lang="vi-VN" sz="3200" b="1" dirty="0" smtClean="0"/>
              <a:t>4 </a:t>
            </a:r>
            <a:r>
              <a:rPr lang="vi-VN" sz="3200" b="1" dirty="0"/>
              <a:t>	</a:t>
            </a:r>
            <a:r>
              <a:rPr lang="vi-VN" sz="3200" b="1" dirty="0" smtClean="0"/>
              <a:t>1,00	28</a:t>
            </a:r>
            <a:endParaRPr lang="vi-VN" sz="3200" b="1" dirty="0"/>
          </a:p>
          <a:p>
            <a:r>
              <a:rPr lang="vi-VN" sz="3200" b="1" dirty="0"/>
              <a:t>Medicinska sestra opće njege/medicinski tehničar opće njege 5 g. </a:t>
            </a:r>
            <a:r>
              <a:rPr lang="hr-HR" sz="3200" b="1" dirty="0" smtClean="0"/>
              <a:t>5</a:t>
            </a:r>
            <a:r>
              <a:rPr lang="vi-VN" sz="3200" b="1" dirty="0" smtClean="0"/>
              <a:t>1,00 </a:t>
            </a:r>
            <a:r>
              <a:rPr lang="vi-VN" sz="3200" b="1" dirty="0"/>
              <a:t>	28</a:t>
            </a:r>
          </a:p>
          <a:p>
            <a:r>
              <a:rPr lang="vi-VN" sz="3200" b="1" dirty="0"/>
              <a:t>Zdravstveno-laboratorijski tehničar 4 g. </a:t>
            </a:r>
            <a:r>
              <a:rPr lang="hr-HR" sz="3200" b="1" dirty="0" smtClean="0"/>
              <a:t>                                  4</a:t>
            </a:r>
            <a:r>
              <a:rPr lang="vi-VN" sz="3200" b="1" dirty="0" smtClean="0"/>
              <a:t> </a:t>
            </a:r>
            <a:r>
              <a:rPr lang="vi-VN" sz="3200" b="1" dirty="0"/>
              <a:t>	1,00 </a:t>
            </a:r>
            <a:r>
              <a:rPr lang="vi-VN" sz="3200" b="1" dirty="0" smtClean="0"/>
              <a:t>	2</a:t>
            </a:r>
            <a:r>
              <a:rPr lang="hr-HR" sz="3200" b="1" dirty="0" smtClean="0"/>
              <a:t>8</a:t>
            </a:r>
          </a:p>
          <a:p>
            <a:endParaRPr lang="hr-HR" sz="3200" b="1" dirty="0" smtClean="0"/>
          </a:p>
          <a:p>
            <a:r>
              <a:rPr lang="vi-VN" sz="3700" b="1" dirty="0" smtClean="0">
                <a:solidFill>
                  <a:srgbClr val="0070C0"/>
                </a:solidFill>
              </a:rPr>
              <a:t>Obrtnička </a:t>
            </a:r>
            <a:r>
              <a:rPr lang="vi-VN" sz="3700" b="1" dirty="0">
                <a:solidFill>
                  <a:srgbClr val="0070C0"/>
                </a:solidFill>
              </a:rPr>
              <a:t>škola Bjelovar (07-004-507) 					</a:t>
            </a:r>
          </a:p>
          <a:p>
            <a:r>
              <a:rPr lang="vi-VN" sz="3200" b="1" dirty="0"/>
              <a:t>CNC operater / CNC operaterka IG 3 g. 	</a:t>
            </a:r>
            <a:r>
              <a:rPr lang="vi-VN" sz="3200" b="1" dirty="0" smtClean="0"/>
              <a:t>3 </a:t>
            </a:r>
            <a:r>
              <a:rPr lang="vi-VN" sz="3200" b="1" dirty="0"/>
              <a:t>	1,00 		28</a:t>
            </a:r>
          </a:p>
          <a:p>
            <a:r>
              <a:rPr lang="vi-VN" sz="3200" b="1" dirty="0"/>
              <a:t>Instalater kućnih instalacija - JMO 3 g. 	</a:t>
            </a:r>
            <a:r>
              <a:rPr lang="hr-HR" sz="3200" b="1" dirty="0" smtClean="0"/>
              <a:t> </a:t>
            </a:r>
            <a:r>
              <a:rPr lang="vi-VN" sz="3200" b="1" dirty="0" smtClean="0"/>
              <a:t>3 </a:t>
            </a:r>
            <a:r>
              <a:rPr lang="vi-VN" sz="3200" b="1" dirty="0"/>
              <a:t>	1,00 		28</a:t>
            </a:r>
          </a:p>
          <a:p>
            <a:r>
              <a:rPr lang="vi-VN" sz="3200" b="1" dirty="0"/>
              <a:t>Pomoćni bravar - TES 3 g. 		</a:t>
            </a:r>
            <a:r>
              <a:rPr lang="hr-HR" sz="3200" b="1" dirty="0" smtClean="0"/>
              <a:t>                  </a:t>
            </a:r>
            <a:r>
              <a:rPr lang="vi-VN" sz="3200" b="1" dirty="0" smtClean="0"/>
              <a:t>3 </a:t>
            </a:r>
            <a:r>
              <a:rPr lang="vi-VN" sz="3200" b="1" dirty="0"/>
              <a:t>	1,00 		10</a:t>
            </a:r>
          </a:p>
          <a:p>
            <a:r>
              <a:rPr lang="vi-VN" sz="3200" b="1" dirty="0"/>
              <a:t>Automehaničar - JMO 3 g. 		</a:t>
            </a:r>
            <a:r>
              <a:rPr lang="hr-HR" sz="3200" b="1" dirty="0" smtClean="0"/>
              <a:t>                   </a:t>
            </a:r>
            <a:r>
              <a:rPr lang="vi-VN" sz="3200" b="1" dirty="0" smtClean="0"/>
              <a:t>3 </a:t>
            </a:r>
            <a:r>
              <a:rPr lang="vi-VN" sz="3200" b="1" dirty="0"/>
              <a:t>	0,71 	A 	20</a:t>
            </a:r>
          </a:p>
          <a:p>
            <a:r>
              <a:rPr lang="vi-VN" sz="3200" b="1" dirty="0"/>
              <a:t>Mehaničar poljoprivredne mehanizacije - JMO 3 g. </a:t>
            </a:r>
            <a:r>
              <a:rPr lang="hr-HR" sz="3200" b="1" dirty="0" smtClean="0"/>
              <a:t>    </a:t>
            </a:r>
            <a:r>
              <a:rPr lang="vi-VN" sz="3200" b="1" dirty="0" smtClean="0"/>
              <a:t>3 </a:t>
            </a:r>
            <a:r>
              <a:rPr lang="vi-VN" sz="3200" b="1" dirty="0"/>
              <a:t>	0,29 	A 	8</a:t>
            </a:r>
          </a:p>
          <a:p>
            <a:r>
              <a:rPr lang="vi-VN" sz="3200" b="1" dirty="0"/>
              <a:t>Proizvođač i monter PVC i aluminijske stolarije 2 g. </a:t>
            </a:r>
            <a:r>
              <a:rPr lang="vi-VN" sz="3200" b="1" dirty="0" smtClean="0"/>
              <a:t> </a:t>
            </a:r>
            <a:r>
              <a:rPr lang="vi-VN" sz="3200" b="1" dirty="0"/>
              <a:t>	0,50 	D 	14</a:t>
            </a:r>
          </a:p>
          <a:p>
            <a:r>
              <a:rPr lang="vi-VN" sz="3200" b="1" dirty="0"/>
              <a:t>Zavarivač 2 g. 	026002 	</a:t>
            </a:r>
            <a:r>
              <a:rPr lang="hr-HR" sz="3200" b="1" dirty="0" smtClean="0"/>
              <a:t>                                       </a:t>
            </a:r>
            <a:r>
              <a:rPr lang="vi-VN" sz="3200" b="1" dirty="0" smtClean="0"/>
              <a:t> </a:t>
            </a:r>
            <a:r>
              <a:rPr lang="vi-VN" sz="3200" b="1" dirty="0"/>
              <a:t>	0,50 	D 	14</a:t>
            </a:r>
          </a:p>
          <a:p>
            <a:r>
              <a:rPr lang="vi-VN" sz="3200" b="1" dirty="0"/>
              <a:t>Elektroinstalater - JMO 3 g. 		</a:t>
            </a:r>
            <a:r>
              <a:rPr lang="hr-HR" sz="3200" b="1" dirty="0" smtClean="0"/>
              <a:t>          </a:t>
            </a:r>
            <a:r>
              <a:rPr lang="vi-VN" sz="3200" b="1" dirty="0" smtClean="0"/>
              <a:t>3 </a:t>
            </a:r>
            <a:r>
              <a:rPr lang="vi-VN" sz="3200" b="1" dirty="0"/>
              <a:t>	0,32 	E 	9</a:t>
            </a:r>
          </a:p>
          <a:p>
            <a:r>
              <a:rPr lang="vi-VN" sz="3200" b="1" dirty="0"/>
              <a:t>Elektromehaničar - JMO 3 g. 		</a:t>
            </a:r>
            <a:r>
              <a:rPr lang="hr-HR" sz="3200" b="1" dirty="0" smtClean="0"/>
              <a:t>           </a:t>
            </a:r>
            <a:r>
              <a:rPr lang="vi-VN" sz="3200" b="1" dirty="0" smtClean="0"/>
              <a:t>3 </a:t>
            </a:r>
            <a:r>
              <a:rPr lang="vi-VN" sz="3200" b="1" dirty="0"/>
              <a:t>	0,36 	E 	10</a:t>
            </a:r>
          </a:p>
          <a:p>
            <a:r>
              <a:rPr lang="vi-VN" sz="3200" b="1" dirty="0"/>
              <a:t>Elektroničar-mehaničar - JMO 3 g. 		</a:t>
            </a:r>
            <a:r>
              <a:rPr lang="hr-HR" sz="3200" b="1" dirty="0" smtClean="0"/>
              <a:t>       </a:t>
            </a:r>
            <a:r>
              <a:rPr lang="vi-VN" sz="3200" b="1" dirty="0" smtClean="0"/>
              <a:t>3 </a:t>
            </a:r>
            <a:r>
              <a:rPr lang="vi-VN" sz="3200" b="1" dirty="0"/>
              <a:t>	0,32 	E 	9</a:t>
            </a:r>
          </a:p>
          <a:p>
            <a:endParaRPr lang="hr-H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837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 lvl="0">
              <a:buClr>
                <a:srgbClr val="F07F09"/>
              </a:buClr>
            </a:pPr>
            <a:r>
              <a:rPr lang="vi-VN" sz="1600" b="1" dirty="0">
                <a:solidFill>
                  <a:srgbClr val="0070C0"/>
                </a:solidFill>
              </a:rPr>
              <a:t>Tehnička škola Bjelovar (07-004-506) 					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Elektrotehničar 4 g. 		</a:t>
            </a:r>
            <a:r>
              <a:rPr lang="hr-HR" sz="1600" dirty="0">
                <a:solidFill>
                  <a:prstClr val="black"/>
                </a:solidFill>
              </a:rPr>
              <a:t>   </a:t>
            </a:r>
            <a:r>
              <a:rPr lang="hr-HR" sz="1600" dirty="0" smtClean="0">
                <a:solidFill>
                  <a:prstClr val="black"/>
                </a:solidFill>
              </a:rPr>
              <a:t>          </a:t>
            </a:r>
            <a:r>
              <a:rPr lang="vi-VN" sz="1600" dirty="0">
                <a:solidFill>
                  <a:prstClr val="black"/>
                </a:solidFill>
              </a:rPr>
              <a:t>4 	1,00 		28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Građevinski tehničar 4 g. 		4 	1,00 		28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Računalni tehničar za strojarstvo 4 g. </a:t>
            </a:r>
            <a:r>
              <a:rPr lang="hr-HR" sz="1600" dirty="0" smtClean="0">
                <a:solidFill>
                  <a:prstClr val="black"/>
                </a:solidFill>
              </a:rPr>
              <a:t>      </a:t>
            </a:r>
            <a:r>
              <a:rPr lang="vi-VN" sz="1600" dirty="0" smtClean="0">
                <a:solidFill>
                  <a:prstClr val="black"/>
                </a:solidFill>
              </a:rPr>
              <a:t>4 </a:t>
            </a:r>
            <a:r>
              <a:rPr lang="vi-VN" sz="1600" dirty="0">
                <a:solidFill>
                  <a:prstClr val="black"/>
                </a:solidFill>
              </a:rPr>
              <a:t>	1,00 		28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Tehničar za računalstvo 4 g. 		4 	1,00 		28</a:t>
            </a:r>
          </a:p>
          <a:p>
            <a:pPr lvl="0">
              <a:buClr>
                <a:srgbClr val="F07F09"/>
              </a:buClr>
            </a:pPr>
            <a:endParaRPr lang="hr-HR" sz="1600" dirty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</a:pPr>
            <a:r>
              <a:rPr lang="vi-VN" sz="1600" b="1" dirty="0">
                <a:solidFill>
                  <a:srgbClr val="0070C0"/>
                </a:solidFill>
              </a:rPr>
              <a:t>Turističko-ugostiteljska i prehrambena škola Bjelovar (07-004-508) 					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Hotelijersko-turistički tehničar 4 g. 	</a:t>
            </a:r>
            <a:r>
              <a:rPr lang="hr-HR" sz="1600" dirty="0" smtClean="0">
                <a:solidFill>
                  <a:prstClr val="black"/>
                </a:solidFill>
              </a:rPr>
              <a:t>4</a:t>
            </a:r>
            <a:r>
              <a:rPr lang="vi-VN" sz="1600" dirty="0" smtClean="0">
                <a:solidFill>
                  <a:prstClr val="black"/>
                </a:solidFill>
              </a:rPr>
              <a:t> </a:t>
            </a:r>
            <a:r>
              <a:rPr lang="vi-VN" sz="1600" dirty="0">
                <a:solidFill>
                  <a:prstClr val="black"/>
                </a:solidFill>
              </a:rPr>
              <a:t>	1,00 		28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Konobar 3 g. 		</a:t>
            </a:r>
            <a:r>
              <a:rPr lang="hr-HR" sz="1600" dirty="0">
                <a:solidFill>
                  <a:prstClr val="black"/>
                </a:solidFill>
              </a:rPr>
              <a:t>                     </a:t>
            </a:r>
            <a:r>
              <a:rPr lang="hr-HR" sz="1600" dirty="0" smtClean="0">
                <a:solidFill>
                  <a:prstClr val="black"/>
                </a:solidFill>
              </a:rPr>
              <a:t>     </a:t>
            </a:r>
            <a:r>
              <a:rPr lang="vi-VN" sz="1600" dirty="0" smtClean="0">
                <a:solidFill>
                  <a:prstClr val="black"/>
                </a:solidFill>
              </a:rPr>
              <a:t>3 </a:t>
            </a:r>
            <a:r>
              <a:rPr lang="vi-VN" sz="1600" dirty="0">
                <a:solidFill>
                  <a:prstClr val="black"/>
                </a:solidFill>
              </a:rPr>
              <a:t>	1,00 		28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Pomoćni kuhar i slastičar - TES 3 g. 	</a:t>
            </a:r>
            <a:r>
              <a:rPr lang="hr-HR" sz="1600" dirty="0" smtClean="0">
                <a:solidFill>
                  <a:prstClr val="black"/>
                </a:solidFill>
              </a:rPr>
              <a:t>3</a:t>
            </a:r>
            <a:r>
              <a:rPr lang="vi-VN" sz="1600" dirty="0" smtClean="0">
                <a:solidFill>
                  <a:prstClr val="black"/>
                </a:solidFill>
              </a:rPr>
              <a:t> </a:t>
            </a:r>
            <a:r>
              <a:rPr lang="vi-VN" sz="1600" dirty="0">
                <a:solidFill>
                  <a:prstClr val="black"/>
                </a:solidFill>
              </a:rPr>
              <a:t>	2,00 		20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Turističko-hotelijerski komercijalist 4 g. 	4 	1,00 		28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Kuhar 3 g. 		</a:t>
            </a:r>
            <a:r>
              <a:rPr lang="hr-HR" sz="1600" dirty="0">
                <a:solidFill>
                  <a:prstClr val="black"/>
                </a:solidFill>
              </a:rPr>
              <a:t>                     </a:t>
            </a:r>
            <a:r>
              <a:rPr lang="hr-HR" sz="1600" dirty="0" smtClean="0">
                <a:solidFill>
                  <a:prstClr val="black"/>
                </a:solidFill>
              </a:rPr>
              <a:t>     </a:t>
            </a:r>
            <a:r>
              <a:rPr lang="vi-VN" sz="1600" dirty="0">
                <a:solidFill>
                  <a:prstClr val="black"/>
                </a:solidFill>
              </a:rPr>
              <a:t>3 	1,50 	D 	42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Slastičar 3 g. 		</a:t>
            </a:r>
            <a:r>
              <a:rPr lang="hr-HR" sz="1600" dirty="0">
                <a:solidFill>
                  <a:prstClr val="black"/>
                </a:solidFill>
              </a:rPr>
              <a:t>                      </a:t>
            </a:r>
            <a:r>
              <a:rPr lang="hr-HR" sz="1600" dirty="0" smtClean="0">
                <a:solidFill>
                  <a:prstClr val="black"/>
                </a:solidFill>
              </a:rPr>
              <a:t>    </a:t>
            </a:r>
            <a:r>
              <a:rPr lang="vi-VN" sz="1600" dirty="0" smtClean="0">
                <a:solidFill>
                  <a:prstClr val="black"/>
                </a:solidFill>
              </a:rPr>
              <a:t>3 </a:t>
            </a:r>
            <a:r>
              <a:rPr lang="vi-VN" sz="1600" dirty="0">
                <a:solidFill>
                  <a:prstClr val="black"/>
                </a:solidFill>
              </a:rPr>
              <a:t>	0,50 	D 	14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Konditor IG 3 g. 		</a:t>
            </a:r>
            <a:r>
              <a:rPr lang="hr-HR" sz="1600" dirty="0">
                <a:solidFill>
                  <a:prstClr val="black"/>
                </a:solidFill>
              </a:rPr>
              <a:t>            </a:t>
            </a:r>
            <a:r>
              <a:rPr lang="hr-HR" sz="1600" dirty="0" smtClean="0">
                <a:solidFill>
                  <a:prstClr val="black"/>
                </a:solidFill>
              </a:rPr>
              <a:t> </a:t>
            </a:r>
            <a:r>
              <a:rPr lang="vi-VN" sz="1600" dirty="0">
                <a:solidFill>
                  <a:prstClr val="black"/>
                </a:solidFill>
              </a:rPr>
              <a:t>3 	0,50 	F 	14</a:t>
            </a:r>
          </a:p>
          <a:p>
            <a:pPr lvl="0">
              <a:buClr>
                <a:srgbClr val="F07F09"/>
              </a:buClr>
            </a:pPr>
            <a:r>
              <a:rPr lang="vi-VN" sz="1600" dirty="0">
                <a:solidFill>
                  <a:prstClr val="black"/>
                </a:solidFill>
              </a:rPr>
              <a:t>Pekar IG 3 g. 		</a:t>
            </a:r>
            <a:r>
              <a:rPr lang="hr-HR" sz="1600" dirty="0">
                <a:solidFill>
                  <a:prstClr val="black"/>
                </a:solidFill>
              </a:rPr>
              <a:t>                     </a:t>
            </a:r>
            <a:r>
              <a:rPr lang="hr-HR" sz="1600" dirty="0" smtClean="0">
                <a:solidFill>
                  <a:prstClr val="black"/>
                </a:solidFill>
              </a:rPr>
              <a:t>     </a:t>
            </a:r>
            <a:r>
              <a:rPr lang="vi-VN" sz="1600" dirty="0" smtClean="0">
                <a:solidFill>
                  <a:prstClr val="black"/>
                </a:solidFill>
              </a:rPr>
              <a:t>3 </a:t>
            </a:r>
            <a:r>
              <a:rPr lang="vi-VN" sz="1600" dirty="0">
                <a:solidFill>
                  <a:prstClr val="black"/>
                </a:solidFill>
              </a:rPr>
              <a:t>	0,50 	F 	14</a:t>
            </a: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7690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20000"/>
          </a:bodyPr>
          <a:lstStyle/>
          <a:p>
            <a:r>
              <a:rPr lang="hr-HR" b="1" u="sng" dirty="0" smtClean="0">
                <a:solidFill>
                  <a:srgbClr val="FF0000"/>
                </a:solidFill>
              </a:rPr>
              <a:t>ZAJEDNIČKI ELEMENT</a:t>
            </a:r>
          </a:p>
          <a:p>
            <a:r>
              <a:rPr lang="hr-HR" dirty="0" smtClean="0"/>
              <a:t>ZA UPIS U GIMNAZIJSKE PROGRAME I STRUKOVNE PROGRAME U TRAJANJU OD NAJMANJE </a:t>
            </a:r>
            <a:r>
              <a:rPr lang="hr-HR" dirty="0" smtClean="0">
                <a:solidFill>
                  <a:srgbClr val="FF0000"/>
                </a:solidFill>
              </a:rPr>
              <a:t>ČETRI</a:t>
            </a:r>
            <a:r>
              <a:rPr lang="hr-HR" dirty="0" smtClean="0"/>
              <a:t> GODINE </a:t>
            </a:r>
            <a:r>
              <a:rPr lang="hr-HR" dirty="0" smtClean="0">
                <a:solidFill>
                  <a:srgbClr val="FF0000"/>
                </a:solidFill>
              </a:rPr>
              <a:t>VREDNUJE SE </a:t>
            </a:r>
            <a:r>
              <a:rPr lang="hr-HR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3"/>
                </a:solidFill>
              </a:rPr>
              <a:t>PROSJEK SVIH ZAKLJUČNIH OCJENA SVIH NASTAVNIH PREDMETA NA DVIJE DECIMALE U </a:t>
            </a:r>
            <a:r>
              <a:rPr lang="hr-HR" dirty="0" smtClean="0">
                <a:solidFill>
                  <a:srgbClr val="FF0000"/>
                </a:solidFill>
              </a:rPr>
              <a:t>POSLJEDNJE ČETRI RAZREDA OSNOVNOG OBRAZOVANJA</a:t>
            </a:r>
            <a:r>
              <a:rPr lang="hr-HR" dirty="0" smtClean="0">
                <a:solidFill>
                  <a:schemeClr val="accent3"/>
                </a:solidFill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002060"/>
                </a:solidFill>
              </a:rPr>
              <a:t> ZAKLJUČNE OCJENE  IZ NASTAVNIH PREDMETA IZ </a:t>
            </a:r>
            <a:r>
              <a:rPr lang="hr-HR" dirty="0" smtClean="0">
                <a:solidFill>
                  <a:srgbClr val="FF0000"/>
                </a:solidFill>
              </a:rPr>
              <a:t>POSLJEDNJA DVA RAZREDA OSNOVNOG OBRAZOVANJA</a:t>
            </a:r>
            <a:r>
              <a:rPr lang="hr-HR" dirty="0" smtClean="0">
                <a:solidFill>
                  <a:srgbClr val="002060"/>
                </a:solidFill>
              </a:rPr>
              <a:t>: HRVATSKI JEZIK, MATEMATIKA I PRVI STRANI JEZIK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3"/>
                </a:solidFill>
              </a:rPr>
              <a:t>TRIJU NASTAVNIH PREDMETA VAŽNIH ZA NASTAVAK OBRAZOVANJA </a:t>
            </a:r>
            <a:r>
              <a:rPr lang="hr-HR" dirty="0" smtClean="0">
                <a:solidFill>
                  <a:srgbClr val="FF0000"/>
                </a:solidFill>
              </a:rPr>
              <a:t>IZ POSLJEDNJA DVA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( jedan samostalno određuje srednja škola)</a:t>
            </a:r>
          </a:p>
          <a:p>
            <a:r>
              <a:rPr lang="hr-HR" dirty="0" smtClean="0"/>
              <a:t>= </a:t>
            </a:r>
            <a:r>
              <a:rPr lang="hr-HR" b="1" dirty="0" smtClean="0"/>
              <a:t>80 BODOVA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628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23445"/>
              </p:ext>
            </p:extLst>
          </p:nvPr>
        </p:nvGraphicFramePr>
        <p:xfrm>
          <a:off x="539552" y="626194"/>
          <a:ext cx="818356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071670"/>
                <a:gridCol w="1363927"/>
                <a:gridCol w="1363927"/>
                <a:gridCol w="1363927"/>
                <a:gridCol w="1363927"/>
              </a:tblGrid>
              <a:tr h="296858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</a:t>
                      </a:r>
                    </a:p>
                    <a:p>
                      <a:r>
                        <a:rPr lang="hr-HR" dirty="0" smtClean="0"/>
                        <a:t>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5.RAZ.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6.RAZ.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7.RAZ.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8.RAZ.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 OCJENA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 bod.</a:t>
                      </a:r>
                      <a:endParaRPr lang="hr-HR" dirty="0"/>
                    </a:p>
                  </a:txBody>
                  <a:tcPr/>
                </a:tc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HRV.JEZIK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r>
                        <a:rPr lang="hr-HR" baseline="0" dirty="0" smtClean="0"/>
                        <a:t> bod.</a:t>
                      </a:r>
                      <a:endParaRPr lang="hr-HR" dirty="0"/>
                    </a:p>
                  </a:txBody>
                  <a:tcPr/>
                </a:tc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smtClean="0"/>
                        <a:t>MATEM.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 bod.</a:t>
                      </a:r>
                      <a:endParaRPr lang="hr-HR" dirty="0"/>
                    </a:p>
                  </a:txBody>
                  <a:tcPr/>
                </a:tc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smtClean="0"/>
                        <a:t>PRVI STR.</a:t>
                      </a:r>
                    </a:p>
                    <a:p>
                      <a:r>
                        <a:rPr lang="hr-HR" dirty="0" smtClean="0"/>
                        <a:t>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 bod.</a:t>
                      </a:r>
                      <a:endParaRPr lang="hr-HR" dirty="0"/>
                    </a:p>
                  </a:txBody>
                  <a:tcPr/>
                </a:tc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smtClean="0"/>
                        <a:t>povijest</a:t>
                      </a:r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geografija</a:t>
                      </a:r>
                    </a:p>
                    <a:p>
                      <a:r>
                        <a:rPr lang="hr-HR" sz="1600" dirty="0" smtClean="0"/>
                        <a:t>(</a:t>
                      </a:r>
                      <a:r>
                        <a:rPr lang="hr-HR" sz="1600" dirty="0" err="1" smtClean="0"/>
                        <a:t>samost.određuje</a:t>
                      </a:r>
                      <a:r>
                        <a:rPr lang="hr-HR" sz="1600" dirty="0" smtClean="0"/>
                        <a:t> </a:t>
                      </a:r>
                      <a:r>
                        <a:rPr lang="hr-HR" sz="1600" dirty="0" err="1" smtClean="0"/>
                        <a:t>sr.škola</a:t>
                      </a:r>
                      <a:r>
                        <a:rPr lang="hr-HR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5,00</a:t>
                      </a:r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5,00</a:t>
                      </a:r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r>
                        <a:rPr lang="hr-HR" baseline="0" dirty="0" smtClean="0"/>
                        <a:t> bod.</a:t>
                      </a:r>
                    </a:p>
                    <a:p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10 bod.</a:t>
                      </a:r>
                    </a:p>
                    <a:p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10 bod.</a:t>
                      </a:r>
                      <a:endParaRPr lang="hr-HR" dirty="0"/>
                    </a:p>
                  </a:txBody>
                  <a:tcPr/>
                </a:tc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UKUPNO: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80 BOD.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3622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ZA UPIS U STRUKOVNE PROGRAME </a:t>
            </a:r>
            <a:r>
              <a:rPr lang="hr-HR" dirty="0" smtClean="0"/>
              <a:t>OBRAZOVANJA ZA VEZANE OBRTE OD NAJMANJE TRI GODINE UKLJUČUJE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 PROSJEKE SVIH ZAKLJUČNIH OCJENA SVIH NASTAVNIH PREDMETA NA DVIJE DECIMALE U </a:t>
            </a:r>
            <a:r>
              <a:rPr lang="hr-HR" dirty="0" smtClean="0">
                <a:solidFill>
                  <a:srgbClr val="FF0000"/>
                </a:solidFill>
              </a:rPr>
              <a:t>POSLJEDNJA ČETRI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ZAKLJUČNE OCJENE U POSLJEDNJA </a:t>
            </a:r>
            <a:r>
              <a:rPr lang="hr-HR" dirty="0" smtClean="0">
                <a:solidFill>
                  <a:srgbClr val="FF0000"/>
                </a:solidFill>
              </a:rPr>
              <a:t>DVA RAZREDA OSNOVNOG OBRAZOVANJA </a:t>
            </a:r>
            <a:r>
              <a:rPr lang="hr-HR" dirty="0" smtClean="0"/>
              <a:t>IZ NASTAVNIH PREDMETA HRVATSKI JEZIK, MATEMATIKA, PRVI STRANI JEZIK</a:t>
            </a:r>
          </a:p>
          <a:p>
            <a:r>
              <a:rPr lang="hr-HR" dirty="0" smtClean="0"/>
              <a:t>= </a:t>
            </a:r>
            <a:r>
              <a:rPr lang="hr-HR" b="1" dirty="0" smtClean="0">
                <a:solidFill>
                  <a:srgbClr val="FF0000"/>
                </a:solidFill>
              </a:rPr>
              <a:t>50 BODOVA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STRUKOVNE PROGRAME U TRAJANJU MANJEM OD TRI GODINE</a:t>
            </a:r>
          </a:p>
          <a:p>
            <a:r>
              <a:rPr lang="hr-HR" dirty="0" smtClean="0"/>
              <a:t>PROSJEKE SVIH ZAKLJUČNIH OCJENA SVIH NASTAVNIH PREDMETA NA DVIJE DECIMALE U POSLJEDNJA ČETRI RAZREDNA OSNOVNOG OBRAZOVANJA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= </a:t>
            </a:r>
            <a:r>
              <a:rPr lang="hr-HR" b="1" dirty="0" smtClean="0">
                <a:solidFill>
                  <a:srgbClr val="C00000"/>
                </a:solidFill>
              </a:rPr>
              <a:t>20 BODOVA</a:t>
            </a:r>
            <a:endParaRPr lang="hr-H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1249</TotalTime>
  <Words>1511</Words>
  <Application>Microsoft Office PowerPoint</Application>
  <PresentationFormat>Prikaz na zaslonu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Aspekt</vt:lpstr>
      <vt:lpstr>ELEMENTI I KRITERIJI ZA UPIS U SREDNJU ŠKOLU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I KRITERIJI ZA UPIS U SREDNJU ŠKOLU</dc:title>
  <dc:creator>Pedagog</dc:creator>
  <cp:lastModifiedBy>Pedagog</cp:lastModifiedBy>
  <cp:revision>58</cp:revision>
  <dcterms:created xsi:type="dcterms:W3CDTF">2013-05-03T08:07:48Z</dcterms:created>
  <dcterms:modified xsi:type="dcterms:W3CDTF">2014-06-03T11:26:17Z</dcterms:modified>
</cp:coreProperties>
</file>