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46"/>
  </p:notesMasterIdLst>
  <p:sldIdLst>
    <p:sldId id="256" r:id="rId2"/>
    <p:sldId id="284" r:id="rId3"/>
    <p:sldId id="259" r:id="rId4"/>
    <p:sldId id="257" r:id="rId5"/>
    <p:sldId id="285" r:id="rId6"/>
    <p:sldId id="286" r:id="rId7"/>
    <p:sldId id="287" r:id="rId8"/>
    <p:sldId id="288" r:id="rId9"/>
    <p:sldId id="289" r:id="rId10"/>
    <p:sldId id="290" r:id="rId11"/>
    <p:sldId id="258" r:id="rId12"/>
    <p:sldId id="291" r:id="rId13"/>
    <p:sldId id="292" r:id="rId14"/>
    <p:sldId id="293" r:id="rId15"/>
    <p:sldId id="297" r:id="rId16"/>
    <p:sldId id="295" r:id="rId17"/>
    <p:sldId id="296" r:id="rId18"/>
    <p:sldId id="294" r:id="rId19"/>
    <p:sldId id="308" r:id="rId20"/>
    <p:sldId id="309" r:id="rId21"/>
    <p:sldId id="298" r:id="rId22"/>
    <p:sldId id="310" r:id="rId23"/>
    <p:sldId id="321" r:id="rId24"/>
    <p:sldId id="299" r:id="rId25"/>
    <p:sldId id="311" r:id="rId26"/>
    <p:sldId id="312" r:id="rId27"/>
    <p:sldId id="300" r:id="rId28"/>
    <p:sldId id="306" r:id="rId29"/>
    <p:sldId id="313" r:id="rId30"/>
    <p:sldId id="314" r:id="rId31"/>
    <p:sldId id="315" r:id="rId32"/>
    <p:sldId id="301" r:id="rId33"/>
    <p:sldId id="316" r:id="rId34"/>
    <p:sldId id="317" r:id="rId35"/>
    <p:sldId id="318" r:id="rId36"/>
    <p:sldId id="302" r:id="rId37"/>
    <p:sldId id="319" r:id="rId38"/>
    <p:sldId id="320" r:id="rId39"/>
    <p:sldId id="322" r:id="rId40"/>
    <p:sldId id="323" r:id="rId41"/>
    <p:sldId id="271" r:id="rId42"/>
    <p:sldId id="324" r:id="rId43"/>
    <p:sldId id="260" r:id="rId44"/>
    <p:sldId id="277" r:id="rId45"/>
  </p:sldIdLst>
  <p:sldSz cx="9144000" cy="5143500" type="screen16x9"/>
  <p:notesSz cx="6858000" cy="9144000"/>
  <p:embeddedFontLst>
    <p:embeddedFont>
      <p:font typeface="Patrick Hand" panose="020B0604020202020204" charset="-18"/>
      <p:regular r:id="rId47"/>
    </p:embeddedFont>
    <p:embeddedFont>
      <p:font typeface="Patrick Hand SC" panose="020B0604020202020204" charset="-18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9B9179-F418-4BD5-B809-20F9A3D56D8E}">
  <a:tblStyle styleId="{3F9B9179-F418-4BD5-B809-20F9A3D56D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45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661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49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55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122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59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28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387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62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232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711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357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052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28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440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803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305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578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89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20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45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410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675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931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71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391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022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318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726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77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418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62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90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06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15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44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76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  <p:sldLayoutId id="2147483658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sinski-bj.hr/wp-content/uploads/2016/06/Prijavnica-univ-I.-sr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-usmjeravanje.hzz.hr/Predanketa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karijera.hr/gati_uvod.php" TargetMode="External"/><Relationship Id="rId5" Type="http://schemas.openxmlformats.org/officeDocument/2006/relationships/hyperlink" Target="http://www.karijera.hr/upitnik_uvod.php" TargetMode="External"/><Relationship Id="rId4" Type="http://schemas.openxmlformats.org/officeDocument/2006/relationships/hyperlink" Target="http://www.karijera.hr/izbor_zanimanja/index.php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602770" y="1984897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pl-PL" dirty="0"/>
              <a:t>Elementi i kriteriji za upis u srednju </a:t>
            </a:r>
            <a:r>
              <a:rPr lang="pl-PL" dirty="0" smtClean="0"/>
              <a:t>školu </a:t>
            </a:r>
            <a:br>
              <a:rPr lang="pl-PL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(opis srednjih škola grada bjelovara – prikazani podaci se odnose na upise 2019. godine)</a:t>
            </a:r>
            <a:endParaRPr sz="18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3974724" y="4765963"/>
            <a:ext cx="5382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Pripremila: Martina Sinković, stručni suradnik socijalni pedagog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1752950" y="1434312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b="1" dirty="0" smtClean="0">
                <a:latin typeface="Patrick Hand SC"/>
                <a:ea typeface="Patrick Hand SC"/>
                <a:cs typeface="Patrick Hand SC"/>
                <a:sym typeface="Patrick Hand SC"/>
              </a:rPr>
              <a:t>U ovoj prezentaciji opisane su srednje škole grada </a:t>
            </a:r>
            <a:r>
              <a:rPr lang="hr-HR" sz="1600" b="1" dirty="0" err="1" smtClean="0">
                <a:latin typeface="Patrick Hand SC"/>
                <a:ea typeface="Patrick Hand SC"/>
                <a:cs typeface="Patrick Hand SC"/>
                <a:sym typeface="Patrick Hand SC"/>
              </a:rPr>
              <a:t>bjelovara</a:t>
            </a:r>
            <a:endParaRPr sz="16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3461700" y="992653"/>
            <a:ext cx="222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Ekonomska i birotehnička škola Bjelovar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Gimnazija Bjelovar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Glazbena škola Vatroslava Lisinskog Bjelovar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Komercijalna i trgovačka škola Bjelovar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Medicinska škola Bjelovar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Obrtnička škola Bjelovar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Tehnička škola Bjelovar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100" dirty="0" smtClean="0">
                <a:latin typeface="Patrick Hand" panose="020B0604020202020204" charset="-18"/>
              </a:rPr>
              <a:t>Turističko ugostiteljska i prehrambena škola Bjelovar</a:t>
            </a:r>
          </a:p>
          <a:p>
            <a:pPr marL="342900" indent="-342900">
              <a:buAutoNum type="arabicPeriod"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8199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263236" y="2568450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ekonomska i birotehnička škola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ova škola nudi dva četverogodišnja programa: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800" b="1" u="sng" dirty="0" smtClean="0">
                <a:solidFill>
                  <a:schemeClr val="bg1"/>
                </a:solidFill>
              </a:rPr>
              <a:t>ekonomist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predmet od posebne važnosti – biologija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strani jezici koje možeš slušati u školi: engleski, njemački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dodatni bodovi – natjecanje i smotra iz biologije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800" b="1" u="sng" dirty="0" smtClean="0">
                <a:solidFill>
                  <a:schemeClr val="bg1"/>
                </a:solidFill>
              </a:rPr>
              <a:t>upravni referent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predmet od posebne važnosti – biologija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bg1"/>
                </a:solidFill>
              </a:rPr>
              <a:t>strani jezici koje možeš slušati u školi: engleski, </a:t>
            </a:r>
            <a:r>
              <a:rPr lang="hr-HR" sz="1800" dirty="0" smtClean="0">
                <a:solidFill>
                  <a:schemeClr val="bg1"/>
                </a:solidFill>
              </a:rPr>
              <a:t>njemački, francuski</a:t>
            </a:r>
            <a:endParaRPr lang="hr-HR" sz="1800" dirty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bg1"/>
                </a:solidFill>
              </a:rPr>
              <a:t>dodatni bodovi – </a:t>
            </a:r>
            <a:r>
              <a:rPr lang="hr-HR" sz="1800" dirty="0" smtClean="0">
                <a:solidFill>
                  <a:schemeClr val="bg1"/>
                </a:solidFill>
              </a:rPr>
              <a:t>natjecanje </a:t>
            </a:r>
            <a:r>
              <a:rPr lang="hr-HR" sz="1800" dirty="0">
                <a:solidFill>
                  <a:schemeClr val="bg1"/>
                </a:solidFill>
              </a:rPr>
              <a:t>i smotra iz biologije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20486" name="Picture 6" descr="Cartoon People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540327"/>
            <a:ext cx="1724891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Dan škole obilježava tradicionalno Danom otvorenih vrata – učenici mogu sudjelovati u mnoštvu sportskih, glazbenih i kreativnih aktivnosti i radionica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30-04-2014 IMG_26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0" y="2500745"/>
            <a:ext cx="2767157" cy="18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0-04-2014 IMG_27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42" y="2500745"/>
            <a:ext cx="1222885" cy="18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konomska-skola-bjelovar.biz.hr/wp-content/uploads/2018/05/DSC_4013-300x1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22" y="2500745"/>
            <a:ext cx="2800567" cy="18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osim Dana škole, već se tradicionalno odvijaju i Dani slobodne nastave – to su 3 dana u školskoj godini (obično u ožujku) gdje se nastava ne odvija na uobičajen način, već u školu dolaze vanjski predavači, a učenici biraju koja će od tih predavanja slušati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teme </a:t>
            </a:r>
            <a:r>
              <a:rPr lang="hr-HR" sz="1800" u="sng" dirty="0" smtClean="0">
                <a:solidFill>
                  <a:schemeClr val="bg1"/>
                </a:solidFill>
              </a:rPr>
              <a:t>biraš prema svojim interesima! </a:t>
            </a:r>
            <a:endParaRPr lang="hr-HR" sz="1800" u="sng" dirty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u="sng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ekonomska-skola-bjelovar.biz.hr/wp-content/uploads/2013/03/MG_4063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52" y="2341418"/>
            <a:ext cx="3059706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jelovarac | Dani slobodne nast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69" y="2944091"/>
            <a:ext cx="3747909" cy="14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263236" y="2568450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gimnazija</a:t>
            </a:r>
            <a:r>
              <a:rPr lang="hr-HR" sz="4800" dirty="0">
                <a:solidFill>
                  <a:schemeClr val="accent6"/>
                </a:solidFill>
              </a:rPr>
              <a:t> </a:t>
            </a: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449862"/>
            <a:ext cx="7114309" cy="4281055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ova škola nudi tri četverogodišnja programa: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hr-HR" sz="1100" b="1" u="sng" dirty="0" smtClean="0">
                <a:solidFill>
                  <a:schemeClr val="bg1"/>
                </a:solidFill>
              </a:rPr>
              <a:t>opća gimnazija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predmeti koji se boduju – geografija, povijest, kemija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dodatni bodovi – natjecanje i smotra iz kemije</a:t>
            </a:r>
          </a:p>
          <a:p>
            <a:pPr lvl="2" fontAlgn="base">
              <a:buFont typeface="Arial" panose="020B0604020202020204" pitchFamily="34" charset="0"/>
              <a:buChar char="•"/>
            </a:pPr>
            <a:endParaRPr lang="hr-HR" sz="1100" dirty="0" smtClean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hr-HR" sz="1100" b="1" u="sng" dirty="0" smtClean="0">
                <a:solidFill>
                  <a:schemeClr val="bg1"/>
                </a:solidFill>
              </a:rPr>
              <a:t>prirodoslovno-matematička gimnazija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predmet od posebne važnosti – biologija, kemija, fizika</a:t>
            </a:r>
            <a:endParaRPr lang="hr-HR" sz="1100" dirty="0">
              <a:solidFill>
                <a:schemeClr val="bg1"/>
              </a:solidFill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dodatni </a:t>
            </a:r>
            <a:r>
              <a:rPr lang="hr-HR" sz="1100" dirty="0">
                <a:solidFill>
                  <a:schemeClr val="bg1"/>
                </a:solidFill>
              </a:rPr>
              <a:t>bodovi – n</a:t>
            </a:r>
            <a:r>
              <a:rPr lang="hr-HR" sz="1100" dirty="0" smtClean="0">
                <a:solidFill>
                  <a:schemeClr val="bg1"/>
                </a:solidFill>
              </a:rPr>
              <a:t>atjecanje i smotra iz biologije</a:t>
            </a:r>
          </a:p>
          <a:p>
            <a:pPr lvl="2" fontAlgn="base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bg1"/>
              </a:solidFill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hr-HR" sz="1100" b="1" u="sng" dirty="0" smtClean="0">
                <a:solidFill>
                  <a:schemeClr val="bg1"/>
                </a:solidFill>
              </a:rPr>
              <a:t>jezična gimnazija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predmet </a:t>
            </a:r>
            <a:r>
              <a:rPr lang="hr-HR" sz="1100" dirty="0">
                <a:solidFill>
                  <a:schemeClr val="bg1"/>
                </a:solidFill>
              </a:rPr>
              <a:t>od posebne važnosti – </a:t>
            </a:r>
            <a:r>
              <a:rPr lang="hr-HR" sz="1100" dirty="0" smtClean="0">
                <a:solidFill>
                  <a:schemeClr val="bg1"/>
                </a:solidFill>
              </a:rPr>
              <a:t>biologija, povijest, geografija</a:t>
            </a:r>
            <a:endParaRPr lang="hr-HR" sz="1100" dirty="0">
              <a:solidFill>
                <a:schemeClr val="bg1"/>
              </a:solidFill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chemeClr val="bg1"/>
                </a:solidFill>
              </a:rPr>
              <a:t>dodatni </a:t>
            </a:r>
            <a:r>
              <a:rPr lang="hr-HR" sz="1100" dirty="0">
                <a:solidFill>
                  <a:schemeClr val="bg1"/>
                </a:solidFill>
              </a:rPr>
              <a:t>bodovi – </a:t>
            </a:r>
            <a:r>
              <a:rPr lang="hr-HR" sz="1100" dirty="0" smtClean="0">
                <a:solidFill>
                  <a:schemeClr val="bg1"/>
                </a:solidFill>
              </a:rPr>
              <a:t>natjecanje </a:t>
            </a:r>
            <a:r>
              <a:rPr lang="hr-HR" sz="1100" dirty="0">
                <a:solidFill>
                  <a:schemeClr val="bg1"/>
                </a:solidFill>
              </a:rPr>
              <a:t>i smotra iz biologije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bg1"/>
                </a:solidFill>
              </a:rPr>
              <a:t>bodovni prag iznosio je 62 boda!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grpSp>
        <p:nvGrpSpPr>
          <p:cNvPr id="4" name="Google Shape;451;p41"/>
          <p:cNvGrpSpPr/>
          <p:nvPr/>
        </p:nvGrpSpPr>
        <p:grpSpPr>
          <a:xfrm>
            <a:off x="5881255" y="1309256"/>
            <a:ext cx="2325050" cy="2567684"/>
            <a:chOff x="4539787" y="1011032"/>
            <a:chExt cx="598958" cy="720261"/>
          </a:xfrm>
        </p:grpSpPr>
        <p:sp>
          <p:nvSpPr>
            <p:cNvPr id="5" name="Google Shape;452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53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54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55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56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8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u školi se često obilježavaju važni dani i provode se kreativne radionice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File:Gimnazija Bjelovar 01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5" y="2089962"/>
            <a:ext cx="3556804" cy="23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ulum s(l)ova u Gimnaziji Bjelov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01" y="2089962"/>
            <a:ext cx="3161603" cy="23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588818" y="2395268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glazbena škola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4800" dirty="0" err="1" smtClean="0">
                <a:solidFill>
                  <a:schemeClr val="accent6"/>
                </a:solidFill>
              </a:rPr>
              <a:t>vatroslava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r>
              <a:rPr lang="hr-HR" sz="4800" dirty="0" err="1" smtClean="0">
                <a:solidFill>
                  <a:schemeClr val="accent6"/>
                </a:solidFill>
              </a:rPr>
              <a:t>lisinskog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2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600" dirty="0" smtClean="0">
              <a:solidFill>
                <a:schemeClr val="bg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1"/>
                </a:solidFill>
              </a:rPr>
              <a:t>ova škola nudi razne programe prema grupama srodnih predmeta i instrumenata: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strukovni </a:t>
            </a:r>
            <a:r>
              <a:rPr lang="hr-HR" sz="1400" dirty="0">
                <a:solidFill>
                  <a:schemeClr val="bg1"/>
                </a:solidFill>
              </a:rPr>
              <a:t>odjel </a:t>
            </a:r>
            <a:r>
              <a:rPr lang="hr-HR" sz="1400" b="1" dirty="0">
                <a:solidFill>
                  <a:schemeClr val="bg1"/>
                </a:solidFill>
              </a:rPr>
              <a:t>KLAVIRSKI </a:t>
            </a:r>
            <a:r>
              <a:rPr lang="hr-HR" sz="1400" dirty="0">
                <a:solidFill>
                  <a:schemeClr val="bg1"/>
                </a:solidFill>
              </a:rPr>
              <a:t>za </a:t>
            </a:r>
            <a:r>
              <a:rPr lang="hr-HR" sz="1400" dirty="0" smtClean="0">
                <a:solidFill>
                  <a:schemeClr val="bg1"/>
                </a:solidFill>
              </a:rPr>
              <a:t>instrumente: </a:t>
            </a:r>
            <a:r>
              <a:rPr lang="hr-HR" sz="1400" dirty="0">
                <a:solidFill>
                  <a:schemeClr val="bg1"/>
                </a:solidFill>
              </a:rPr>
              <a:t>klavir, harmonika, udaraljke, solo </a:t>
            </a:r>
            <a:r>
              <a:rPr lang="hr-HR" sz="1400" dirty="0" smtClean="0">
                <a:solidFill>
                  <a:schemeClr val="bg1"/>
                </a:solidFill>
              </a:rPr>
              <a:t>pjevanje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strukovni </a:t>
            </a:r>
            <a:r>
              <a:rPr lang="hr-HR" sz="1400" dirty="0">
                <a:solidFill>
                  <a:schemeClr val="bg1"/>
                </a:solidFill>
              </a:rPr>
              <a:t>odjel </a:t>
            </a:r>
            <a:r>
              <a:rPr lang="hr-HR" sz="1400" b="1" dirty="0">
                <a:solidFill>
                  <a:schemeClr val="bg1"/>
                </a:solidFill>
              </a:rPr>
              <a:t>GUDAČKI </a:t>
            </a:r>
            <a:r>
              <a:rPr lang="hr-HR" sz="1400" dirty="0">
                <a:solidFill>
                  <a:schemeClr val="bg1"/>
                </a:solidFill>
              </a:rPr>
              <a:t>za instrumente: gitara, tambura (bisernica i </a:t>
            </a:r>
            <a:r>
              <a:rPr lang="hr-HR" sz="1400" dirty="0" err="1">
                <a:solidFill>
                  <a:schemeClr val="bg1"/>
                </a:solidFill>
              </a:rPr>
              <a:t>brač</a:t>
            </a:r>
            <a:r>
              <a:rPr lang="hr-HR" sz="1400" dirty="0">
                <a:solidFill>
                  <a:schemeClr val="bg1"/>
                </a:solidFill>
              </a:rPr>
              <a:t>), violina, viola, </a:t>
            </a:r>
            <a:r>
              <a:rPr lang="hr-HR" sz="1400" dirty="0" smtClean="0">
                <a:solidFill>
                  <a:schemeClr val="bg1"/>
                </a:solidFill>
              </a:rPr>
              <a:t>violončelo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strukovni </a:t>
            </a:r>
            <a:r>
              <a:rPr lang="hr-HR" sz="1400" dirty="0">
                <a:solidFill>
                  <a:schemeClr val="bg1"/>
                </a:solidFill>
              </a:rPr>
              <a:t>odjel </a:t>
            </a:r>
            <a:r>
              <a:rPr lang="hr-HR" sz="1400" b="1" dirty="0">
                <a:solidFill>
                  <a:schemeClr val="bg1"/>
                </a:solidFill>
              </a:rPr>
              <a:t>PUHAČKI</a:t>
            </a:r>
            <a:r>
              <a:rPr lang="hr-HR" sz="1400" dirty="0">
                <a:solidFill>
                  <a:schemeClr val="bg1"/>
                </a:solidFill>
              </a:rPr>
              <a:t> za instrumente: oboa, flauta, klarinet, saksofon, rog, truba, trombon, </a:t>
            </a:r>
            <a:r>
              <a:rPr lang="hr-HR" sz="1400" dirty="0" smtClean="0">
                <a:solidFill>
                  <a:schemeClr val="bg1"/>
                </a:solidFill>
              </a:rPr>
              <a:t>tuba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bg1"/>
                </a:solidFill>
              </a:rPr>
              <a:t>strukovni </a:t>
            </a:r>
            <a:r>
              <a:rPr lang="hr-HR" sz="1400" dirty="0">
                <a:solidFill>
                  <a:schemeClr val="bg1"/>
                </a:solidFill>
              </a:rPr>
              <a:t>odjel </a:t>
            </a:r>
            <a:r>
              <a:rPr lang="hr-HR" sz="1400" b="1" dirty="0" smtClean="0">
                <a:solidFill>
                  <a:schemeClr val="bg1"/>
                </a:solidFill>
              </a:rPr>
              <a:t>TEORIJSKI</a:t>
            </a:r>
          </a:p>
          <a:p>
            <a:pPr marL="533400" lvl="1" indent="0" fontAlgn="base">
              <a:buNone/>
            </a:pPr>
            <a:endParaRPr lang="hr-HR" sz="1400" b="1" dirty="0">
              <a:solidFill>
                <a:schemeClr val="bg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bg1"/>
                </a:solidFill>
              </a:rPr>
              <a:t>link na prošlogodišnju prijavnicu - </a:t>
            </a:r>
            <a:r>
              <a:rPr lang="hr-HR" sz="1400" dirty="0">
                <a:hlinkClick r:id="rId3"/>
              </a:rPr>
              <a:t>https://lisinski-bj.hr/wp-content/uploads/2016/06/Prijavnica-univ-I.-sr.pdf</a:t>
            </a:r>
            <a:endParaRPr lang="hr-HR" sz="1400" b="1" dirty="0" smtClean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hr-HR" sz="1400" b="1" dirty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hr-HR" sz="1400" b="1" dirty="0" smtClean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hr-HR" sz="1400" b="1" dirty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/>
              <a:t>sadržaj</a:t>
            </a:r>
            <a:endParaRPr sz="3600"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1628248" y="2065192"/>
            <a:ext cx="1379400" cy="137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Elementi važni za upis</a:t>
            </a:r>
            <a:endParaRPr sz="18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3882303" y="2065192"/>
            <a:ext cx="1379400" cy="137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Opis srednjih škola </a:t>
            </a:r>
            <a:endParaRPr sz="18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6136357" y="2065192"/>
            <a:ext cx="1379400" cy="1379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Savjeti</a:t>
            </a:r>
            <a:endParaRPr sz="18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208" name="Google Shape;208;p32"/>
          <p:cNvGrpSpPr/>
          <p:nvPr/>
        </p:nvGrpSpPr>
        <p:grpSpPr>
          <a:xfrm>
            <a:off x="3071292" y="2604655"/>
            <a:ext cx="998282" cy="224025"/>
            <a:chOff x="2266178" y="2764475"/>
            <a:chExt cx="1792245" cy="232966"/>
          </a:xfrm>
        </p:grpSpPr>
        <p:sp>
          <p:nvSpPr>
            <p:cNvPr id="209" name="Google Shape;209;p32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2"/>
          <p:cNvGrpSpPr/>
          <p:nvPr/>
        </p:nvGrpSpPr>
        <p:grpSpPr>
          <a:xfrm>
            <a:off x="5325347" y="2604656"/>
            <a:ext cx="1068526" cy="245604"/>
            <a:chOff x="2266178" y="2764475"/>
            <a:chExt cx="1792245" cy="232966"/>
          </a:xfrm>
        </p:grpSpPr>
        <p:sp>
          <p:nvSpPr>
            <p:cNvPr id="212" name="Google Shape;212;p32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39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 fontAlgn="base">
              <a:buFont typeface="Arial" panose="020B0604020202020204" pitchFamily="34" charset="0"/>
              <a:buChar char="•"/>
            </a:pPr>
            <a:endParaRPr lang="hr-HR" sz="1400" b="1" dirty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hr-HR" sz="1400" b="1" dirty="0" smtClean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hr-HR" sz="1400" b="1" dirty="0">
              <a:solidFill>
                <a:schemeClr val="bg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Glazbena škola Vatroslava Lisinskog Bjelovar – Stranica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63" y="682716"/>
            <a:ext cx="6167550" cy="18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1.wp.com/lisinski-bj.hr/wp-content/uploads/2019/04/Zlatko-IMG_8284_18.04.2019.jpg?fit=1316%2C58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4572000" y="2664346"/>
            <a:ext cx="3782234" cy="17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rdinary Love U2 - cover, Glazbena škola Vatroslava Lisinsko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63" y="2664346"/>
            <a:ext cx="3125167" cy="17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263236" y="2568450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komercijalna i trgovačka škola </a:t>
            </a: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3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ova škola nudi dva programa: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800" b="1" u="sng" dirty="0" smtClean="0">
                <a:solidFill>
                  <a:schemeClr val="bg1"/>
                </a:solidFill>
              </a:rPr>
              <a:t>komercijalist (4 godine)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predmet od posebne važnosti – tehnička kultura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strani jezici koje ćeš slušati u školi: engleski, njemački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dodatni bodovi – natjecanje mladih tehničara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800" b="1" u="sng" dirty="0" smtClean="0">
                <a:solidFill>
                  <a:schemeClr val="bg1"/>
                </a:solidFill>
              </a:rPr>
              <a:t>prodavač (3 godine)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za ovaj smjer nema predmeta od posebne važnosti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800" dirty="0" smtClean="0">
                <a:solidFill>
                  <a:schemeClr val="bg1"/>
                </a:solidFill>
              </a:rPr>
              <a:t>strani </a:t>
            </a:r>
            <a:r>
              <a:rPr lang="hr-HR" sz="1800" dirty="0">
                <a:solidFill>
                  <a:schemeClr val="bg1"/>
                </a:solidFill>
              </a:rPr>
              <a:t>jezici koje možeš slušati u školi: engleski, </a:t>
            </a:r>
            <a:r>
              <a:rPr lang="hr-HR" sz="1800" dirty="0" smtClean="0">
                <a:solidFill>
                  <a:schemeClr val="bg1"/>
                </a:solidFill>
              </a:rPr>
              <a:t>njemački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Cashier | Free Vectors, Stock Photos &amp;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95" y="540327"/>
            <a:ext cx="1845109" cy="13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endParaRPr lang="hr-HR" sz="16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i ova škola, kao i ostale, sudjeluje i organizira razne projekte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jedan od poznatijih su vježbeničke tvrtke, gdje se učenici imaju prilike okušati kako bi se sami snašli u poduzetničkim vodama – vode svoje tvrtke i tako - posluju</a:t>
            </a:r>
          </a:p>
        </p:txBody>
      </p:sp>
      <p:pic>
        <p:nvPicPr>
          <p:cNvPr id="17410" name="Picture 2" descr="http://www.trgovackaskola-bjelovar.hr/images/gallery/DSC_0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86" y="2157702"/>
            <a:ext cx="1765366" cy="22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rgovackaskola-bjelovar.hr/images/gallery/DSC_0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06" y="2209800"/>
            <a:ext cx="2331446" cy="21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trgovackaskola-bjelovar.hr/images/gallery/DSC_02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73" y="2410019"/>
            <a:ext cx="2781011" cy="19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263236" y="2568450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medicinska škola </a:t>
            </a: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3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4315691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1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ova škola nudi dva programa: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300" b="1" u="sng" dirty="0" smtClean="0">
                <a:solidFill>
                  <a:schemeClr val="bg1"/>
                </a:solidFill>
              </a:rPr>
              <a:t>farmaceutski tehničar (4 godine)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predmet od posebne važnosti – fizika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strani jezici koje možeš slušati u školi: engleski, njemački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dodatni bodovi – natjecanje iz fizike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bodovni prag iznosio je 60 bodova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300" dirty="0" smtClean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300" b="1" u="sng" dirty="0" smtClean="0">
                <a:solidFill>
                  <a:schemeClr val="bg1"/>
                </a:solidFill>
              </a:rPr>
              <a:t>medicinska sestra opće njege/medicinski tehničar opće njege (5 godina)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predmet od posebne važnosti – fizika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>
                <a:solidFill>
                  <a:schemeClr val="bg1"/>
                </a:solidFill>
              </a:rPr>
              <a:t>strani jezici koje možeš slušati u školi: engleski, </a:t>
            </a:r>
            <a:r>
              <a:rPr lang="hr-HR" sz="1300" dirty="0" smtClean="0">
                <a:solidFill>
                  <a:schemeClr val="bg1"/>
                </a:solidFill>
              </a:rPr>
              <a:t>njemački</a:t>
            </a:r>
            <a:endParaRPr lang="hr-HR" sz="1300" dirty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>
                <a:solidFill>
                  <a:schemeClr val="bg1"/>
                </a:solidFill>
              </a:rPr>
              <a:t>dodatni bodovi – </a:t>
            </a:r>
            <a:r>
              <a:rPr lang="hr-HR" sz="1300" dirty="0" smtClean="0">
                <a:solidFill>
                  <a:schemeClr val="bg1"/>
                </a:solidFill>
              </a:rPr>
              <a:t>natjecanje iz fizike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bodovni prag iznosio je 55 bodova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u školi se ponekad (ovisno o upisnoj godini i kako odluči škola) mogu upisati i drugi smjerovi: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dentalni tehničar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fizioterapeutski tehničar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300" dirty="0" smtClean="0">
                <a:solidFill>
                  <a:schemeClr val="bg1"/>
                </a:solidFill>
              </a:rPr>
              <a:t>zdravstveno-laboratorijski tehničar</a:t>
            </a: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Technician Working Stock Illustrations – 4,158 Technician Work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61" y="540327"/>
            <a:ext cx="1772343" cy="20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4315691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1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škola sudjeluje u raznim projektima, a neke provodi i sama: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>
                <a:solidFill>
                  <a:schemeClr val="bg1"/>
                </a:solidFill>
              </a:rPr>
              <a:t>učenička </a:t>
            </a:r>
            <a:r>
              <a:rPr lang="hr-HR" sz="1400" dirty="0" smtClean="0">
                <a:solidFill>
                  <a:schemeClr val="bg1"/>
                </a:solidFill>
              </a:rPr>
              <a:t>zadruga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sportski klub</a:t>
            </a:r>
            <a:endParaRPr lang="hr-HR" sz="1400" dirty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err="1" smtClean="0">
                <a:solidFill>
                  <a:schemeClr val="bg1"/>
                </a:solidFill>
              </a:rPr>
              <a:t>Ekoškola</a:t>
            </a:r>
            <a:endParaRPr lang="hr-HR" sz="1400" dirty="0" smtClean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CISOK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err="1" smtClean="0">
                <a:solidFill>
                  <a:schemeClr val="bg1"/>
                </a:solidFill>
              </a:rPr>
              <a:t>Erasmus</a:t>
            </a:r>
            <a:r>
              <a:rPr lang="hr-HR" sz="1400" dirty="0" smtClean="0">
                <a:solidFill>
                  <a:schemeClr val="bg1"/>
                </a:solidFill>
              </a:rPr>
              <a:t>+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e-</a:t>
            </a:r>
            <a:r>
              <a:rPr lang="hr-HR" sz="1400" dirty="0" err="1" smtClean="0">
                <a:solidFill>
                  <a:schemeClr val="bg1"/>
                </a:solidFill>
              </a:rPr>
              <a:t>Twinning</a:t>
            </a:r>
            <a:endParaRPr lang="hr-HR" sz="14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plakati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81" y="1463667"/>
            <a:ext cx="2345329" cy="33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edicinska škola Bjelov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97" y="2743200"/>
            <a:ext cx="2817090" cy="21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263236" y="2568450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obrtnička škola </a:t>
            </a: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0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ova škola nudi deset programa:</a:t>
            </a: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automehaničar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bodovi – natjecanje mladih tehničara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bravar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</a:t>
            </a:r>
            <a:r>
              <a:rPr lang="hr-HR" sz="1200" dirty="0">
                <a:solidFill>
                  <a:schemeClr val="bg1"/>
                </a:solidFill>
              </a:rPr>
              <a:t>bodovi – </a:t>
            </a:r>
            <a:r>
              <a:rPr lang="hr-HR" sz="1200" dirty="0" smtClean="0">
                <a:solidFill>
                  <a:schemeClr val="bg1"/>
                </a:solidFill>
              </a:rPr>
              <a:t>natjecanje mladih tehničara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CNC operater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</a:t>
            </a:r>
            <a:r>
              <a:rPr lang="hr-HR" sz="1200" dirty="0">
                <a:solidFill>
                  <a:schemeClr val="bg1"/>
                </a:solidFill>
              </a:rPr>
              <a:t>bodovi – </a:t>
            </a:r>
            <a:r>
              <a:rPr lang="hr-HR" sz="1200" dirty="0" smtClean="0">
                <a:solidFill>
                  <a:schemeClr val="bg1"/>
                </a:solidFill>
              </a:rPr>
              <a:t>natjecanje mladih tehničara 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elektroinstalater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/>
                </a:solidFill>
              </a:rPr>
              <a:t>dodatni bodovi – natjecanje mladih </a:t>
            </a:r>
            <a:r>
              <a:rPr lang="hr-HR" sz="1200" dirty="0" smtClean="0">
                <a:solidFill>
                  <a:schemeClr val="bg1"/>
                </a:solidFill>
              </a:rPr>
              <a:t>tehničara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onstruction Worker Cartoon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52" y="1898073"/>
            <a:ext cx="2327563" cy="23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elektromehaničar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bodovi – natjecanje mladih tehničara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elektroničar-mehaničar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</a:t>
            </a:r>
            <a:r>
              <a:rPr lang="hr-HR" sz="1200" dirty="0">
                <a:solidFill>
                  <a:schemeClr val="bg1"/>
                </a:solidFill>
              </a:rPr>
              <a:t>bodovi – </a:t>
            </a:r>
            <a:r>
              <a:rPr lang="hr-HR" sz="1200" dirty="0" smtClean="0">
                <a:solidFill>
                  <a:schemeClr val="bg1"/>
                </a:solidFill>
              </a:rPr>
              <a:t>natjecanje mladih tehničara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instalater kućnih instalacija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</a:t>
            </a:r>
            <a:r>
              <a:rPr lang="hr-HR" sz="1200" dirty="0">
                <a:solidFill>
                  <a:schemeClr val="bg1"/>
                </a:solidFill>
              </a:rPr>
              <a:t>bodovi – </a:t>
            </a:r>
            <a:r>
              <a:rPr lang="hr-HR" sz="1200" dirty="0" smtClean="0">
                <a:solidFill>
                  <a:schemeClr val="bg1"/>
                </a:solidFill>
              </a:rPr>
              <a:t>natjecanje mladih tehničara 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pomoćni bravar (3 godine)</a:t>
            </a: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appy And Joyful Faces Of Different Work Tools As Hammer, Plier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77" y="1288474"/>
            <a:ext cx="2197719" cy="30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540627" y="1818877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Elementi važni za upis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proizvođač i monter PVC i aluminijske stolarije (2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bodovi – natjecanje mladih tehničara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zavarivač (2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</a:t>
            </a:r>
            <a:r>
              <a:rPr lang="hr-HR" sz="1200" dirty="0">
                <a:solidFill>
                  <a:schemeClr val="bg1"/>
                </a:solidFill>
              </a:rPr>
              <a:t>bodovi – </a:t>
            </a:r>
            <a:r>
              <a:rPr lang="hr-HR" sz="1200" dirty="0" smtClean="0">
                <a:solidFill>
                  <a:schemeClr val="bg1"/>
                </a:solidFill>
              </a:rPr>
              <a:t>natjecanje mladih tehničara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Engineer Ma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54" y="2008909"/>
            <a:ext cx="2553505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4315691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1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škola sudjeluje u raznim projektima, a neke provodi i sama: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radionice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seminari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400" dirty="0" err="1" smtClean="0">
                <a:solidFill>
                  <a:schemeClr val="bg1"/>
                </a:solidFill>
              </a:rPr>
              <a:t>Erasmus</a:t>
            </a:r>
            <a:r>
              <a:rPr lang="hr-HR" sz="1400" dirty="0" smtClean="0">
                <a:solidFill>
                  <a:schemeClr val="bg1"/>
                </a:solidFill>
              </a:rPr>
              <a:t>+</a:t>
            </a:r>
          </a:p>
          <a:p>
            <a:pPr lvl="1" fontAlgn="base">
              <a:buFont typeface="Wingdings" panose="05000000000000000000" pitchFamily="2" charset="2"/>
              <a:buChar char="v"/>
            </a:pPr>
            <a:endParaRPr lang="hr-HR" sz="1400" dirty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endParaRPr lang="hr-HR" sz="14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400" dirty="0" smtClean="0">
                <a:solidFill>
                  <a:schemeClr val="bg1"/>
                </a:solidFill>
              </a:rPr>
              <a:t>od sljedeće školske godine </a:t>
            </a:r>
          </a:p>
          <a:p>
            <a:pPr marL="76200" indent="0" fontAlgn="base">
              <a:buNone/>
            </a:pPr>
            <a:r>
              <a:rPr lang="hr-HR" sz="1400" dirty="0">
                <a:solidFill>
                  <a:schemeClr val="bg1"/>
                </a:solidFill>
              </a:rPr>
              <a:t> </a:t>
            </a:r>
            <a:r>
              <a:rPr lang="hr-HR" sz="1400" dirty="0" smtClean="0">
                <a:solidFill>
                  <a:schemeClr val="bg1"/>
                </a:solidFill>
              </a:rPr>
              <a:t>        ponovno se otvaraju smjerovi za </a:t>
            </a:r>
            <a:r>
              <a:rPr lang="hr-HR" sz="1400" b="1" u="sng" dirty="0" smtClean="0">
                <a:solidFill>
                  <a:schemeClr val="bg1"/>
                </a:solidFill>
              </a:rPr>
              <a:t>zidara</a:t>
            </a:r>
            <a:r>
              <a:rPr lang="hr-HR" sz="1400" dirty="0" smtClean="0">
                <a:solidFill>
                  <a:schemeClr val="bg1"/>
                </a:solidFill>
              </a:rPr>
              <a:t> i </a:t>
            </a:r>
            <a:r>
              <a:rPr lang="hr-HR" sz="1400" b="1" u="sng" dirty="0" smtClean="0">
                <a:solidFill>
                  <a:schemeClr val="bg1"/>
                </a:solidFill>
              </a:rPr>
              <a:t>tesara</a:t>
            </a:r>
            <a:r>
              <a:rPr lang="hr-HR" sz="1400" dirty="0" smtClean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1268" name="Picture 4" descr="MULTILINGUA: Program obrazovanja za zanimanje ZIDAR | MULTILIN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1771045"/>
            <a:ext cx="2381827" cy="28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263236" y="2568450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tehnička škola </a:t>
            </a: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9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ova škola nudi četiri četverogodišnja programa: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600" b="1" u="sng" dirty="0" smtClean="0">
                <a:solidFill>
                  <a:schemeClr val="bg1"/>
                </a:solidFill>
              </a:rPr>
              <a:t>elektrotehničar (4 godine)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predmet od posebne važnosti – kemija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strani jezici koje ćeš slušati u školi: engleski, njemački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dodatni bodovi – natjecanje iz područja informatike – računalstva (</a:t>
            </a:r>
            <a:r>
              <a:rPr lang="hr-HR" sz="1600" dirty="0" err="1" smtClean="0">
                <a:solidFill>
                  <a:schemeClr val="bg1"/>
                </a:solidFill>
              </a:rPr>
              <a:t>infokup</a:t>
            </a:r>
            <a:r>
              <a:rPr lang="hr-HR" sz="1600" dirty="0">
                <a:solidFill>
                  <a:schemeClr val="bg1"/>
                </a:solidFill>
              </a:rPr>
              <a:t>)</a:t>
            </a:r>
            <a:endParaRPr lang="hr-HR" sz="16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600" dirty="0" smtClean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600" b="1" u="sng" dirty="0" smtClean="0">
                <a:solidFill>
                  <a:schemeClr val="bg1"/>
                </a:solidFill>
              </a:rPr>
              <a:t>građevinski tehničar (4 godine)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bg1"/>
                </a:solidFill>
              </a:rPr>
              <a:t>predmet od posebne važnosti – kemija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bg1"/>
                </a:solidFill>
              </a:rPr>
              <a:t>strani jezici koje ćeš slušati u školi: engleski, njemački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bg1"/>
                </a:solidFill>
              </a:rPr>
              <a:t>dodatni bodovi – natjecanje iz područja informatike – računalstva (</a:t>
            </a:r>
            <a:r>
              <a:rPr lang="hr-HR" sz="1600" dirty="0" err="1">
                <a:solidFill>
                  <a:schemeClr val="bg1"/>
                </a:solidFill>
              </a:rPr>
              <a:t>infokup</a:t>
            </a:r>
            <a:r>
              <a:rPr lang="hr-HR" sz="1600" dirty="0">
                <a:solidFill>
                  <a:schemeClr val="bg1"/>
                </a:solidFill>
              </a:rPr>
              <a:t>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Architectural engineering , construction engineer, construc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6" y="540327"/>
            <a:ext cx="977468" cy="18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ova škola nudi četiri četverogodišnja programa: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600" b="1" u="sng" dirty="0" smtClean="0">
                <a:solidFill>
                  <a:schemeClr val="bg1"/>
                </a:solidFill>
              </a:rPr>
              <a:t>strojarski računalni tehničar (4 godine)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predmet od posebne važnosti – tehnička kultura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strani jezici koje ćeš slušati u školi: engleski, njemački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chemeClr val="bg1"/>
                </a:solidFill>
              </a:rPr>
              <a:t>dodatni bodovi – natjecanje iz područja informatike – računalstva (</a:t>
            </a:r>
            <a:r>
              <a:rPr lang="hr-HR" sz="1600" dirty="0" err="1" smtClean="0">
                <a:solidFill>
                  <a:schemeClr val="bg1"/>
                </a:solidFill>
              </a:rPr>
              <a:t>infokup</a:t>
            </a:r>
            <a:r>
              <a:rPr lang="hr-HR" sz="1600" dirty="0">
                <a:solidFill>
                  <a:schemeClr val="bg1"/>
                </a:solidFill>
              </a:rPr>
              <a:t>)</a:t>
            </a:r>
            <a:endParaRPr lang="hr-HR" sz="16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600" dirty="0" smtClean="0">
              <a:solidFill>
                <a:schemeClr val="bg1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hr-HR" sz="1600" b="1" u="sng" dirty="0" smtClean="0">
                <a:solidFill>
                  <a:schemeClr val="bg1"/>
                </a:solidFill>
              </a:rPr>
              <a:t>tehničar za računalstvo (4 godine)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bg1"/>
                </a:solidFill>
              </a:rPr>
              <a:t>predmet od posebne važnosti – kemija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bg1"/>
                </a:solidFill>
              </a:rPr>
              <a:t>strani jezici koje ćeš slušati u školi: engleski, njemački</a:t>
            </a:r>
          </a:p>
          <a:p>
            <a:pPr lvl="2" fontAlgn="base"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bg1"/>
                </a:solidFill>
              </a:rPr>
              <a:t>dodatni bodovi – natjecanje iz područja informatike – računalstva (</a:t>
            </a:r>
            <a:r>
              <a:rPr lang="hr-HR" sz="1600" dirty="0" err="1">
                <a:solidFill>
                  <a:schemeClr val="bg1"/>
                </a:solidFill>
              </a:rPr>
              <a:t>infokup</a:t>
            </a:r>
            <a:r>
              <a:rPr lang="hr-HR" sz="1600" dirty="0">
                <a:solidFill>
                  <a:schemeClr val="bg1"/>
                </a:solidFill>
              </a:rPr>
              <a:t>)</a:t>
            </a: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Downtown Toronto Computer Repair - The Guy Who Fixes Comp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36" y="540327"/>
            <a:ext cx="1810868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90600" lvl="2" indent="0" fontAlgn="base">
              <a:buNone/>
            </a:pP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DAN ŠKOLE I OTVORENIH VRATA Tehnička škola Bjelovar otvorila svoj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8" y="253141"/>
            <a:ext cx="4072281" cy="282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ehnička škola Bjelovar - Naslovnica - HO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50" y="2361657"/>
            <a:ext cx="4415903" cy="24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350550" y="2554595"/>
            <a:ext cx="89916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accent6"/>
                </a:solidFill>
              </a:rPr>
              <a:t>turističko ugostiteljska i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4800" dirty="0" smtClean="0">
                <a:solidFill>
                  <a:schemeClr val="accent6"/>
                </a:solidFill>
              </a:rPr>
              <a:t>prehrambena škola </a:t>
            </a:r>
            <a:r>
              <a:rPr lang="hr-HR" sz="4800" dirty="0" err="1" smtClean="0">
                <a:solidFill>
                  <a:schemeClr val="accent6"/>
                </a:solidFill>
              </a:rPr>
              <a:t>bjelovar</a:t>
            </a:r>
            <a:r>
              <a:rPr lang="hr-HR" sz="4800" dirty="0" smtClean="0">
                <a:solidFill>
                  <a:schemeClr val="accent6"/>
                </a:solidFill>
              </a:rPr>
              <a:t> </a:t>
            </a:r>
            <a:br>
              <a:rPr lang="hr-HR" sz="4800" dirty="0" smtClean="0">
                <a:solidFill>
                  <a:schemeClr val="accent6"/>
                </a:solidFill>
              </a:rPr>
            </a:br>
            <a:r>
              <a:rPr lang="hr-HR" sz="3200" dirty="0" smtClean="0">
                <a:solidFill>
                  <a:schemeClr val="accent6"/>
                </a:solidFill>
              </a:rPr>
              <a:t>(podaci iz 2019. godine)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1200" dirty="0" smtClean="0">
              <a:solidFill>
                <a:schemeClr val="bg1"/>
              </a:solidFill>
            </a:endParaRPr>
          </a:p>
          <a:p>
            <a:pPr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ova škola nudi osam programa:</a:t>
            </a: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hotelijersko-turistički tehničar (4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predmet od posebne važnosti – likovna kultura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jezici koje ćeš slušati u školi – engleski, njemački, francuski, talijanski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bodovi – natjecanje i smotra iz biologije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konobar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</a:t>
            </a:r>
            <a:r>
              <a:rPr lang="hr-HR" sz="1200" dirty="0" smtClean="0">
                <a:solidFill>
                  <a:schemeClr val="bg1"/>
                </a:solidFill>
              </a:rPr>
              <a:t>njemački, talijanski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</a:t>
            </a:r>
            <a:r>
              <a:rPr lang="hr-HR" sz="1200" dirty="0">
                <a:solidFill>
                  <a:schemeClr val="bg1"/>
                </a:solidFill>
              </a:rPr>
              <a:t>bodovi – </a:t>
            </a:r>
            <a:r>
              <a:rPr lang="hr-HR" sz="1200" dirty="0" smtClean="0">
                <a:solidFill>
                  <a:schemeClr val="bg1"/>
                </a:solidFill>
              </a:rPr>
              <a:t>natjecanje i smotra iz biologije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kuhar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</a:t>
            </a:r>
            <a:r>
              <a:rPr lang="hr-HR" sz="1200" dirty="0" smtClean="0">
                <a:solidFill>
                  <a:schemeClr val="bg1"/>
                </a:solidFill>
              </a:rPr>
              <a:t>njemački, francuski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dodatni </a:t>
            </a:r>
            <a:r>
              <a:rPr lang="hr-HR" sz="1200" dirty="0">
                <a:solidFill>
                  <a:schemeClr val="bg1"/>
                </a:solidFill>
              </a:rPr>
              <a:t>bodovi – </a:t>
            </a:r>
            <a:r>
              <a:rPr lang="hr-HR" sz="1200" dirty="0" smtClean="0">
                <a:solidFill>
                  <a:schemeClr val="bg1"/>
                </a:solidFill>
              </a:rPr>
              <a:t>natjecanje i smotra iz biologije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pekar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/>
                </a:solidFill>
              </a:rPr>
              <a:t>strani jezici koje ćeš slušati u školi – engleski, njemački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/>
                </a:solidFill>
              </a:rPr>
              <a:t>dodatni bodovi – natjecanje </a:t>
            </a:r>
            <a:r>
              <a:rPr lang="hr-HR" sz="1200" dirty="0" smtClean="0">
                <a:solidFill>
                  <a:schemeClr val="bg1"/>
                </a:solidFill>
              </a:rPr>
              <a:t>i smotra iz biologije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Pin on caricatur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2078235"/>
            <a:ext cx="1684049" cy="23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Što je važno znati?</a:t>
            </a: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endParaRPr lang="hr-HR" sz="1200" b="1" u="sng" dirty="0">
              <a:solidFill>
                <a:schemeClr val="bg1"/>
              </a:solidFill>
            </a:endParaRPr>
          </a:p>
          <a:p>
            <a:pPr marL="533400" lvl="1" indent="0" fontAlgn="base">
              <a:buSzPct val="136000"/>
              <a:buNone/>
            </a:pPr>
            <a:endParaRPr lang="hr-HR" sz="1200" b="1" u="sng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pomoćni konobar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 smtClean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pomoćni kuhar i slastičar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pomoćni pekar (3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bg1"/>
              </a:solidFill>
            </a:endParaRPr>
          </a:p>
          <a:p>
            <a:pPr lvl="1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b="1" u="sng" dirty="0" smtClean="0">
                <a:solidFill>
                  <a:schemeClr val="bg1"/>
                </a:solidFill>
              </a:rPr>
              <a:t>turističko-hotelijerski komercijalist (4 godine)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predmet od posebne važnosti - biologija</a:t>
            </a: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chemeClr val="bg1"/>
                </a:solidFill>
              </a:rPr>
              <a:t>strani </a:t>
            </a:r>
            <a:r>
              <a:rPr lang="hr-HR" sz="1200" dirty="0">
                <a:solidFill>
                  <a:schemeClr val="bg1"/>
                </a:solidFill>
              </a:rPr>
              <a:t>jezici koje ćeš slušati u školi – engleski, </a:t>
            </a:r>
            <a:r>
              <a:rPr lang="hr-HR" sz="1200" dirty="0" smtClean="0">
                <a:solidFill>
                  <a:schemeClr val="bg1"/>
                </a:solidFill>
              </a:rPr>
              <a:t>njemački, francuski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SzPct val="1360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bg1"/>
                </a:solidFill>
              </a:rPr>
              <a:t>dodatni bodovi – natjecanje </a:t>
            </a:r>
            <a:r>
              <a:rPr lang="hr-HR" sz="1200" dirty="0" smtClean="0">
                <a:solidFill>
                  <a:schemeClr val="bg1"/>
                </a:solidFill>
              </a:rPr>
              <a:t>i smotra iz biologije</a:t>
            </a:r>
            <a:endParaRPr lang="hr-HR" sz="1200" dirty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marL="990600" lvl="2" indent="0" fontAlgn="base"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 lvl="2" fontAlgn="base">
              <a:buFont typeface="Wingdings" panose="05000000000000000000" pitchFamily="2" charset="2"/>
              <a:buChar char="v"/>
            </a:pPr>
            <a:endParaRPr lang="hr-HR" sz="18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artoon baker button stock vector. Illustration of graphical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2"/>
          <a:stretch/>
        </p:blipFill>
        <p:spPr bwMode="auto">
          <a:xfrm>
            <a:off x="6337661" y="1759527"/>
            <a:ext cx="2065843" cy="27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920837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endParaRPr lang="hr-HR" sz="16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500" dirty="0" smtClean="0">
                <a:solidFill>
                  <a:schemeClr val="bg1"/>
                </a:solidFill>
              </a:rPr>
              <a:t>i ova škola, također, sudjeluje i organizira razne projekte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1500" dirty="0" smtClean="0">
                <a:solidFill>
                  <a:schemeClr val="bg1"/>
                </a:solidFill>
              </a:rPr>
              <a:t>učenici se imaju prilike okušati u svojim kulinarskim sposobnostima uz istovremeno vježbanje jezika u Bjelovaru, ali i diljem Hrvatske</a:t>
            </a:r>
          </a:p>
        </p:txBody>
      </p:sp>
      <p:pic>
        <p:nvPicPr>
          <p:cNvPr id="19458" name="Picture 2" descr="http://www.tups-bj.hr/wp-content/uploads/2020/03/received_2766375153456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95" y="1811290"/>
            <a:ext cx="1987405" cy="26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tups-bj.hr/wp-content/uploads/2020/03/IMG_20200305_145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67542"/>
            <a:ext cx="2265218" cy="169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tups-bj.hr/wp-content/uploads/2020/02/DSCN78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9" y="1923015"/>
            <a:ext cx="2861685" cy="25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Elementi upisa</a:t>
            </a:r>
            <a:endParaRPr dirty="0"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628275" y="1497150"/>
            <a:ext cx="6019484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800" dirty="0" smtClean="0"/>
              <a:t>računaju se </a:t>
            </a:r>
            <a:r>
              <a:rPr lang="hr-HR" sz="1800" b="1" dirty="0" smtClean="0"/>
              <a:t>prosjeci </a:t>
            </a:r>
            <a:r>
              <a:rPr lang="hr-HR" sz="1800" b="1" dirty="0"/>
              <a:t>svih zaključnih ocjena </a:t>
            </a:r>
            <a:r>
              <a:rPr lang="hr-HR" sz="1800" dirty="0"/>
              <a:t>svih nastavnih predmeta na dvije decimale od 5. do 8. </a:t>
            </a:r>
            <a:r>
              <a:rPr lang="hr-HR" sz="1800" dirty="0" smtClean="0"/>
              <a:t>razreda</a:t>
            </a:r>
            <a:endParaRPr lang="hr-HR" sz="1800" dirty="0"/>
          </a:p>
          <a:p>
            <a:pPr marL="342900" lvl="0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800" dirty="0" smtClean="0"/>
              <a:t>kod trogodišnjih programa ne utvrđuje se minimalni bodovni prag, dok se kod četverogodišnjih može utvrditi</a:t>
            </a:r>
          </a:p>
          <a:p>
            <a:pPr marL="342900" lvl="0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800" dirty="0" smtClean="0"/>
              <a:t>u školama u Bjelovaru postoje:</a:t>
            </a:r>
          </a:p>
          <a:p>
            <a:pPr marL="800100" lvl="1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800" b="1" dirty="0" smtClean="0"/>
              <a:t>trogodišnji</a:t>
            </a:r>
            <a:r>
              <a:rPr lang="hr-HR" sz="1800" dirty="0" smtClean="0"/>
              <a:t> programi</a:t>
            </a:r>
          </a:p>
          <a:p>
            <a:pPr marL="800100" lvl="1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800" b="1" dirty="0" smtClean="0"/>
              <a:t>četverogodišnji</a:t>
            </a:r>
            <a:r>
              <a:rPr lang="hr-HR" sz="1800" dirty="0" smtClean="0"/>
              <a:t>  programi</a:t>
            </a:r>
          </a:p>
          <a:p>
            <a:pPr marL="800100" lvl="1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800" b="1" dirty="0" smtClean="0"/>
              <a:t>petogodišnji</a:t>
            </a:r>
            <a:r>
              <a:rPr lang="hr-HR" sz="1800" dirty="0" smtClean="0"/>
              <a:t> programi (smjer u </a:t>
            </a:r>
            <a:r>
              <a:rPr lang="hr-HR" sz="1800" dirty="0"/>
              <a:t>Medicinskoj </a:t>
            </a:r>
            <a:r>
              <a:rPr lang="hr-HR" sz="1800" dirty="0" smtClean="0"/>
              <a:t>školi Bjelovar </a:t>
            </a:r>
            <a:r>
              <a:rPr lang="hr-HR" sz="1800" dirty="0"/>
              <a:t>- </a:t>
            </a:r>
            <a:r>
              <a:rPr lang="hr-HR" sz="1800" dirty="0" smtClean="0"/>
              <a:t>medicinska </a:t>
            </a:r>
            <a:r>
              <a:rPr lang="hr-HR" sz="1800" dirty="0"/>
              <a:t>sestra opće njege/medicinski tehničar opće </a:t>
            </a:r>
            <a:r>
              <a:rPr lang="hr-HR" sz="1800" dirty="0" smtClean="0"/>
              <a:t>njege) </a:t>
            </a:r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Pravokutnik 4"/>
          <p:cNvSpPr/>
          <p:nvPr/>
        </p:nvSpPr>
        <p:spPr>
          <a:xfrm rot="1943479">
            <a:off x="1628275" y="810800"/>
            <a:ext cx="930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dirty="0">
                <a:latin typeface="Patrick Hand"/>
                <a:ea typeface="Patrick Hand"/>
                <a:cs typeface="Patrick Hand"/>
                <a:sym typeface="Patrick Hand"/>
              </a:rPr>
              <a:t>👉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540627" y="1818877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savjeti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1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subTitle" idx="4294967295"/>
          </p:nvPr>
        </p:nvSpPr>
        <p:spPr>
          <a:xfrm>
            <a:off x="1496290" y="732435"/>
            <a:ext cx="5867401" cy="36026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r-HR" sz="3200" b="1" dirty="0" smtClean="0">
                <a:solidFill>
                  <a:schemeClr val="lt1"/>
                </a:solidFill>
              </a:rPr>
              <a:t>Tko/što ti može pomoći u tvojoj odluci?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lt1"/>
                </a:solidFill>
              </a:rPr>
              <a:t>roditelji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lt1"/>
                </a:solidFill>
              </a:rPr>
              <a:t>nastavnici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lt1"/>
                </a:solidFill>
              </a:rPr>
              <a:t>stručni suradnici 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lt1"/>
                </a:solidFill>
              </a:rPr>
              <a:t>osobe koje se bave zanimanjem koje te zanima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lt1"/>
                </a:solidFill>
              </a:rPr>
              <a:t>informacije na stranicama srednje škole koju želiš upisati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lt1"/>
                </a:solidFill>
              </a:rPr>
              <a:t>informacije gdje se sve možeš zaposliti s tim zanimanjem</a:t>
            </a:r>
          </a:p>
          <a:p>
            <a:pPr marL="800100" lvl="1" indent="-342900"/>
            <a:endParaRPr lang="hr-HR" dirty="0" smtClean="0">
              <a:solidFill>
                <a:schemeClr val="lt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lt1"/>
                </a:solidFill>
              </a:rPr>
              <a:t>	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1725242" y="1337331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400" b="1" dirty="0" smtClean="0">
                <a:latin typeface="Patrick Hand SC"/>
                <a:ea typeface="Patrick Hand SC"/>
                <a:cs typeface="Patrick Hand SC"/>
                <a:sym typeface="Patrick Hand SC"/>
              </a:rPr>
              <a:t>ovdje ti ostavljam linkove nekoliko upitnika koje možeš riješiti ukoliko ti treba pomoć u odabiru srednje škole </a:t>
            </a:r>
            <a:r>
              <a:rPr lang="hr-HR" sz="1400" b="1" dirty="0" smtClean="0">
                <a:latin typeface="Patrick Hand SC"/>
                <a:ea typeface="Patrick Hand SC"/>
                <a:cs typeface="Patrick Hand SC"/>
                <a:sym typeface="Wingdings" panose="05000000000000000000" pitchFamily="2" charset="2"/>
              </a:rPr>
              <a:t></a:t>
            </a:r>
            <a:endParaRPr sz="14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3498272" y="1156855"/>
            <a:ext cx="21474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e-usmjeravanje.hzz.hr/Predanketa</a:t>
            </a:r>
            <a:endParaRPr lang="hr-HR" dirty="0" smtClean="0"/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www.karijera.hr/izbor_zanimanja/index.php</a:t>
            </a:r>
            <a:endParaRPr lang="hr-HR" dirty="0" smtClean="0"/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www.karijera.hr/upitnik_uvod.php</a:t>
            </a:r>
            <a:endParaRPr lang="hr-HR" dirty="0" smtClean="0"/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hlinkClick r:id="rId6"/>
              </a:rPr>
              <a:t>http://www.karijera.hr/gati_uvod.php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71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 smtClean="0"/>
              <a:t>Ukoliko imaš bilo kakvih pitanja, bez straha se obrati stručnim suradnicima škole. Uvijek smo tu za tebe.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 smtClean="0"/>
              <a:t>I… sretno!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subTitle" idx="4294967295"/>
          </p:nvPr>
        </p:nvSpPr>
        <p:spPr>
          <a:xfrm>
            <a:off x="1918650" y="2068078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5400" b="1" dirty="0" smtClean="0">
                <a:solidFill>
                  <a:schemeClr val="lt1"/>
                </a:solidFill>
              </a:rPr>
              <a:t>Hvala ti na pažnji!</a:t>
            </a:r>
            <a:endParaRPr sz="5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Elementi upisa</a:t>
            </a:r>
            <a:endParaRPr dirty="0"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628275" y="1497150"/>
            <a:ext cx="6019484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600" dirty="0" smtClean="0"/>
              <a:t>trogodišnji programi – </a:t>
            </a:r>
            <a:r>
              <a:rPr lang="hr-HR" sz="1600" dirty="0"/>
              <a:t>zaključne ocjene 7. i 8. razreda iz nastavnih predmeta: </a:t>
            </a:r>
            <a:r>
              <a:rPr lang="hr-HR" sz="1600" dirty="0" smtClean="0"/>
              <a:t>hrvatski </a:t>
            </a:r>
            <a:r>
              <a:rPr lang="hr-HR" sz="1600" dirty="0"/>
              <a:t>jezik, </a:t>
            </a:r>
            <a:r>
              <a:rPr lang="hr-HR" sz="1600" dirty="0" smtClean="0"/>
              <a:t>engleski jezik i matematika, a uz to se računaju prosjeci i svih </a:t>
            </a:r>
            <a:r>
              <a:rPr lang="hr-HR" sz="1600" dirty="0"/>
              <a:t>zaključnih ocjena svih nastavnih predmeta na dvije decimale od 5. do 8. razreda </a:t>
            </a:r>
            <a:r>
              <a:rPr lang="hr-HR" sz="1600" dirty="0" smtClean="0"/>
              <a:t>- </a:t>
            </a:r>
            <a:r>
              <a:rPr lang="hr-HR" sz="1600" b="1" dirty="0" smtClean="0"/>
              <a:t>najviše </a:t>
            </a:r>
            <a:r>
              <a:rPr lang="hr-HR" sz="1600" b="1" dirty="0"/>
              <a:t>50 </a:t>
            </a:r>
            <a:r>
              <a:rPr lang="hr-HR" sz="1600" b="1" dirty="0" smtClean="0"/>
              <a:t>bodova!</a:t>
            </a:r>
          </a:p>
          <a:p>
            <a:pPr marL="342900" lvl="0" indent="-342900">
              <a:buClr>
                <a:schemeClr val="dk1"/>
              </a:buClr>
              <a:buSzPts val="1100"/>
              <a:buFontTx/>
              <a:buChar char="-"/>
            </a:pPr>
            <a:endParaRPr lang="hr-HR" sz="1400" dirty="0" smtClean="0"/>
          </a:p>
          <a:p>
            <a:pPr marL="342900" lvl="0" indent="-342900">
              <a:buClr>
                <a:schemeClr val="dk1"/>
              </a:buClr>
              <a:buSzPts val="1100"/>
              <a:buFontTx/>
              <a:buChar char="-"/>
            </a:pPr>
            <a:r>
              <a:rPr lang="hr-HR" sz="1600" dirty="0" smtClean="0"/>
              <a:t>četverogodišnji programi – </a:t>
            </a:r>
            <a:r>
              <a:rPr lang="hr-HR" sz="1600" dirty="0"/>
              <a:t>zaključne ocjene 7. i 8. razreda iz nastavnih </a:t>
            </a:r>
            <a:r>
              <a:rPr lang="hr-HR" sz="1600" dirty="0" smtClean="0"/>
              <a:t>predmeta: hrvatski jezik, engleski jezik i matematika, a uz to se računaju i prosjeci </a:t>
            </a:r>
            <a:r>
              <a:rPr lang="hr-HR" sz="1600" dirty="0"/>
              <a:t>svih zaključnih ocjena svih nastavnih predmeta na dvije decimale od 5. do 8. razreda, tri nastavna predmeta iz Popisa predmeta posebnog važnih za </a:t>
            </a:r>
            <a:r>
              <a:rPr lang="hr-HR" sz="1600" dirty="0" smtClean="0"/>
              <a:t>upis</a:t>
            </a:r>
            <a:r>
              <a:rPr lang="hr-HR" sz="1600" dirty="0"/>
              <a:t> </a:t>
            </a:r>
            <a:r>
              <a:rPr lang="hr-HR" sz="1600" dirty="0" smtClean="0"/>
              <a:t>- </a:t>
            </a:r>
            <a:r>
              <a:rPr lang="hr-HR" sz="1600" b="1" dirty="0" smtClean="0"/>
              <a:t>najviše </a:t>
            </a:r>
            <a:r>
              <a:rPr lang="hr-HR" sz="1600" b="1" dirty="0"/>
              <a:t>80 </a:t>
            </a:r>
            <a:r>
              <a:rPr lang="hr-HR" sz="1600" b="1" dirty="0" smtClean="0"/>
              <a:t>bodova</a:t>
            </a:r>
            <a:r>
              <a:rPr lang="hr-HR" sz="1600" b="1" dirty="0"/>
              <a:t>!</a:t>
            </a:r>
            <a:endParaRPr lang="hr-HR" sz="1400" b="1" dirty="0" smtClean="0"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747655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hr-HR" sz="2800" b="1" dirty="0" smtClean="0">
                <a:solidFill>
                  <a:schemeClr val="lt1"/>
                </a:solidFill>
              </a:rPr>
              <a:t>       Što ti može donijeti dodatne bodove?  </a:t>
            </a:r>
            <a:r>
              <a:rPr lang="en" sz="4000" dirty="0" smtClean="0">
                <a:solidFill>
                  <a:schemeClr val="bg1"/>
                </a:solidFill>
              </a:rPr>
              <a:t>📖</a:t>
            </a:r>
            <a:r>
              <a:rPr lang="hr-HR" sz="4000" dirty="0" smtClean="0">
                <a:solidFill>
                  <a:schemeClr val="bg1"/>
                </a:solidFill>
              </a:rPr>
              <a:t> </a:t>
            </a:r>
            <a:r>
              <a:rPr lang="en" sz="4000" dirty="0" smtClean="0">
                <a:solidFill>
                  <a:schemeClr val="bg1"/>
                </a:solidFill>
              </a:rPr>
              <a:t>🏃</a:t>
            </a:r>
            <a:endParaRPr lang="hr-HR" sz="40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6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chemeClr val="bg1"/>
                </a:solidFill>
              </a:rPr>
              <a:t>državna natjecanja u znanju i međunarodna natjecanja – dobivaš dodatne bodove za osvojeno jedno od prva 3 mjesta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chemeClr val="bg1"/>
                </a:solidFill>
              </a:rPr>
              <a:t>provjera </a:t>
            </a:r>
            <a:r>
              <a:rPr lang="hr-HR" sz="2000" dirty="0">
                <a:solidFill>
                  <a:schemeClr val="bg1"/>
                </a:solidFill>
              </a:rPr>
              <a:t>ispitivanja posebnih znanja, vještina, sposobnosti i darovitosti </a:t>
            </a:r>
            <a:endParaRPr lang="hr-HR" sz="20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bg1"/>
                </a:solidFill>
              </a:rPr>
              <a:t>državna natjecanja školskih </a:t>
            </a:r>
            <a:r>
              <a:rPr lang="hr-HR" sz="2000" dirty="0" smtClean="0">
                <a:solidFill>
                  <a:schemeClr val="bg1"/>
                </a:solidFill>
              </a:rPr>
              <a:t>sportskih </a:t>
            </a:r>
            <a:r>
              <a:rPr lang="hr-HR" sz="2000" dirty="0">
                <a:solidFill>
                  <a:schemeClr val="bg1"/>
                </a:solidFill>
              </a:rPr>
              <a:t>klubova za osnovne </a:t>
            </a:r>
            <a:r>
              <a:rPr lang="hr-HR" sz="2000" dirty="0" smtClean="0">
                <a:solidFill>
                  <a:schemeClr val="bg1"/>
                </a:solidFill>
              </a:rPr>
              <a:t>škole – dobivaš dodatne bodove za osvojeno jedno od prva 3 mjesta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chemeClr val="bg1"/>
                </a:solidFill>
              </a:rPr>
              <a:t>ukoliko spadaš u skupinu kategoriziranih sportaša</a:t>
            </a:r>
          </a:p>
          <a:p>
            <a:pPr marL="342900" lvl="0" indent="-342900">
              <a:buFontTx/>
              <a:buChar char="-"/>
            </a:pPr>
            <a:endParaRPr lang="hr-HR" sz="2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Natjecanje iz informatike | Pozvani učenici na državno natjecanj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0970"/>
            <a:ext cx="1896706" cy="14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747655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Posebni elementi upisa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400" dirty="0" smtClean="0">
              <a:solidFill>
                <a:schemeClr val="bg1"/>
              </a:solidFill>
            </a:endParaRPr>
          </a:p>
          <a:p>
            <a:pPr fontAlgn="base"/>
            <a:r>
              <a:rPr lang="hr-HR" sz="2000" dirty="0">
                <a:solidFill>
                  <a:schemeClr val="bg1"/>
                </a:solidFill>
              </a:rPr>
              <a:t>zdravstvene teškoće </a:t>
            </a:r>
            <a:endParaRPr lang="hr-HR" sz="2000" dirty="0" smtClean="0">
              <a:solidFill>
                <a:schemeClr val="bg1"/>
              </a:solidFill>
            </a:endParaRPr>
          </a:p>
          <a:p>
            <a:pPr fontAlgn="base"/>
            <a:endParaRPr lang="hr-HR" sz="2000" dirty="0">
              <a:solidFill>
                <a:schemeClr val="bg1"/>
              </a:solidFill>
            </a:endParaRPr>
          </a:p>
          <a:p>
            <a:pPr fontAlgn="base"/>
            <a:r>
              <a:rPr lang="hr-HR" sz="2000" dirty="0">
                <a:solidFill>
                  <a:schemeClr val="bg1"/>
                </a:solidFill>
              </a:rPr>
              <a:t>otežani uvjeti obrazovanja </a:t>
            </a:r>
            <a:r>
              <a:rPr lang="hr-HR" sz="2000" dirty="0" smtClean="0">
                <a:solidFill>
                  <a:schemeClr val="bg1"/>
                </a:solidFill>
              </a:rPr>
              <a:t>(uzrokovani </a:t>
            </a:r>
            <a:r>
              <a:rPr lang="hr-HR" sz="2000" dirty="0">
                <a:solidFill>
                  <a:schemeClr val="bg1"/>
                </a:solidFill>
              </a:rPr>
              <a:t>nepovoljnim ekonomskim, socijalnim </a:t>
            </a:r>
            <a:r>
              <a:rPr lang="hr-HR" sz="2000" dirty="0" smtClean="0">
                <a:solidFill>
                  <a:schemeClr val="bg1"/>
                </a:solidFill>
              </a:rPr>
              <a:t>ili </a:t>
            </a:r>
            <a:r>
              <a:rPr lang="hr-HR" sz="2000" dirty="0">
                <a:solidFill>
                  <a:schemeClr val="bg1"/>
                </a:solidFill>
              </a:rPr>
              <a:t>odgojnim </a:t>
            </a:r>
            <a:r>
              <a:rPr lang="hr-HR" sz="2000" dirty="0" smtClean="0">
                <a:solidFill>
                  <a:schemeClr val="bg1"/>
                </a:solidFill>
              </a:rPr>
              <a:t>čimbenicima)</a:t>
            </a:r>
          </a:p>
          <a:p>
            <a:pPr fontAlgn="base"/>
            <a:endParaRPr lang="hr-HR" sz="2000" dirty="0">
              <a:solidFill>
                <a:schemeClr val="bg1"/>
              </a:solidFill>
            </a:endParaRPr>
          </a:p>
          <a:p>
            <a:pPr fontAlgn="base"/>
            <a:r>
              <a:rPr lang="hr-HR" sz="2000" dirty="0">
                <a:solidFill>
                  <a:schemeClr val="bg1"/>
                </a:solidFill>
              </a:rPr>
              <a:t>teškoće u razvoju</a:t>
            </a:r>
          </a:p>
          <a:p>
            <a:pPr marL="342900" lvl="0" indent="-342900">
              <a:buFontTx/>
              <a:buChar char="-"/>
            </a:pPr>
            <a:endParaRPr lang="hr-H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13" name="Google Shape;813;p42"/>
          <p:cNvSpPr txBox="1">
            <a:spLocks noGrp="1"/>
          </p:cNvSpPr>
          <p:nvPr>
            <p:ph type="body" idx="4294967295"/>
          </p:nvPr>
        </p:nvSpPr>
        <p:spPr>
          <a:xfrm>
            <a:off x="1289195" y="540327"/>
            <a:ext cx="7114309" cy="3747655"/>
          </a:xfrm>
          <a:prstGeom prst="rect">
            <a:avLst/>
          </a:prstGeom>
          <a:solidFill>
            <a:schemeClr val="tx1">
              <a:lumMod val="50000"/>
              <a:alpha val="9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600" b="1" dirty="0" smtClean="0">
                <a:solidFill>
                  <a:schemeClr val="lt1"/>
                </a:solidFill>
              </a:rPr>
              <a:t>Dodatne upute</a:t>
            </a:r>
            <a:endParaRPr lang="hr-HR" sz="48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14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chemeClr val="bg1"/>
                </a:solidFill>
              </a:rPr>
              <a:t>za određene obrazovne programe </a:t>
            </a:r>
            <a:r>
              <a:rPr lang="hr-HR" sz="2000" dirty="0">
                <a:solidFill>
                  <a:schemeClr val="bg1"/>
                </a:solidFill>
              </a:rPr>
              <a:t>potrebna je potvrda liječnika školske medicine </a:t>
            </a:r>
            <a:r>
              <a:rPr lang="hr-HR" sz="2000" dirty="0" smtClean="0">
                <a:solidFill>
                  <a:schemeClr val="bg1"/>
                </a:solidFill>
              </a:rPr>
              <a:t>(ili </a:t>
            </a:r>
            <a:r>
              <a:rPr lang="hr-HR" sz="2000" dirty="0">
                <a:solidFill>
                  <a:schemeClr val="bg1"/>
                </a:solidFill>
              </a:rPr>
              <a:t>medicine </a:t>
            </a:r>
            <a:r>
              <a:rPr lang="hr-HR" sz="2000" dirty="0" smtClean="0">
                <a:solidFill>
                  <a:schemeClr val="bg1"/>
                </a:solidFill>
              </a:rPr>
              <a:t>rada) o </a:t>
            </a:r>
            <a:r>
              <a:rPr lang="hr-HR" sz="2000" dirty="0">
                <a:solidFill>
                  <a:schemeClr val="bg1"/>
                </a:solidFill>
              </a:rPr>
              <a:t>zdravstvenoj sposobnosti </a:t>
            </a:r>
            <a:endParaRPr lang="hr-HR" sz="2000" dirty="0" smtClean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hr-HR" sz="2000" dirty="0">
              <a:solidFill>
                <a:schemeClr val="bg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hr-HR" sz="2000" dirty="0" smtClean="0">
                <a:solidFill>
                  <a:schemeClr val="bg1"/>
                </a:solidFill>
              </a:rPr>
              <a:t>sve potrebne </a:t>
            </a:r>
            <a:r>
              <a:rPr lang="hr-HR" sz="2000" dirty="0">
                <a:solidFill>
                  <a:schemeClr val="bg1"/>
                </a:solidFill>
              </a:rPr>
              <a:t>dokumente i </a:t>
            </a:r>
            <a:r>
              <a:rPr lang="hr-HR" sz="2000" dirty="0" smtClean="0">
                <a:solidFill>
                  <a:schemeClr val="bg1"/>
                </a:solidFill>
              </a:rPr>
              <a:t>popis zdravstvenih </a:t>
            </a:r>
            <a:r>
              <a:rPr lang="hr-HR" sz="2000" dirty="0">
                <a:solidFill>
                  <a:schemeClr val="bg1"/>
                </a:solidFill>
              </a:rPr>
              <a:t>kontraindikacija </a:t>
            </a:r>
            <a:r>
              <a:rPr lang="hr-HR" sz="2000" dirty="0" smtClean="0">
                <a:solidFill>
                  <a:schemeClr val="bg1"/>
                </a:solidFill>
              </a:rPr>
              <a:t>možeš </a:t>
            </a:r>
            <a:r>
              <a:rPr lang="hr-HR" sz="2000" dirty="0">
                <a:solidFill>
                  <a:schemeClr val="bg1"/>
                </a:solidFill>
              </a:rPr>
              <a:t>provjeriti u </a:t>
            </a:r>
            <a:r>
              <a:rPr lang="hr-HR" sz="2000" b="1" dirty="0">
                <a:solidFill>
                  <a:schemeClr val="bg1"/>
                </a:solidFill>
              </a:rPr>
              <a:t>Jedinstvenom popisu zdravstvenih </a:t>
            </a:r>
            <a:r>
              <a:rPr lang="hr-HR" sz="2000" b="1" dirty="0" smtClean="0">
                <a:solidFill>
                  <a:schemeClr val="bg1"/>
                </a:solidFill>
              </a:rPr>
              <a:t>kontraindikacija</a:t>
            </a:r>
            <a:r>
              <a:rPr lang="hr-HR" sz="2000" b="1" dirty="0">
                <a:solidFill>
                  <a:schemeClr val="bg1"/>
                </a:solidFill>
              </a:rPr>
              <a:t>  srednjoškolskih obrazovnih programa u svrhu upisa u </a:t>
            </a:r>
            <a:r>
              <a:rPr lang="hr-HR" sz="2000" b="1" dirty="0" smtClean="0">
                <a:solidFill>
                  <a:schemeClr val="bg1"/>
                </a:solidFill>
              </a:rPr>
              <a:t>prvi </a:t>
            </a:r>
            <a:r>
              <a:rPr lang="hr-HR" sz="2000" b="1" dirty="0">
                <a:solidFill>
                  <a:schemeClr val="bg1"/>
                </a:solidFill>
              </a:rPr>
              <a:t>razred srednje škole</a:t>
            </a:r>
            <a:endParaRPr lang="hr-HR" sz="2000" dirty="0">
              <a:solidFill>
                <a:schemeClr val="bg1"/>
              </a:solidFill>
            </a:endParaRPr>
          </a:p>
          <a:p>
            <a:pPr marL="342900" lvl="0" indent="-342900">
              <a:buFontTx/>
              <a:buChar char="-"/>
            </a:pPr>
            <a:endParaRPr lang="hr-HR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540627" y="1818877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opis srednjih škola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1911</Words>
  <Application>Microsoft Office PowerPoint</Application>
  <PresentationFormat>Prikaz na zaslonu (16:9)</PresentationFormat>
  <Paragraphs>352</Paragraphs>
  <Slides>44</Slides>
  <Notes>44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50" baseType="lpstr">
      <vt:lpstr>Patrick Hand</vt:lpstr>
      <vt:lpstr>Patrick Hand SC</vt:lpstr>
      <vt:lpstr>Wingdings</vt:lpstr>
      <vt:lpstr>Arial</vt:lpstr>
      <vt:lpstr>Calibri</vt:lpstr>
      <vt:lpstr>Talbot template</vt:lpstr>
      <vt:lpstr>Elementi i kriteriji za upis u srednju školu   (opis srednjih škola grada bjelovara – prikazani podaci se odnose na upise 2019. godine)</vt:lpstr>
      <vt:lpstr>sadržaj</vt:lpstr>
      <vt:lpstr>1. Elementi važni za upis</vt:lpstr>
      <vt:lpstr>Elementi upisa</vt:lpstr>
      <vt:lpstr>Elementi upisa</vt:lpstr>
      <vt:lpstr>PowerPoint prezentacija</vt:lpstr>
      <vt:lpstr>PowerPoint prezentacija</vt:lpstr>
      <vt:lpstr>PowerPoint prezentacija</vt:lpstr>
      <vt:lpstr>2. opis srednjih škola</vt:lpstr>
      <vt:lpstr>PowerPoint prezentacija</vt:lpstr>
      <vt:lpstr>ekonomska i birotehnička škola  bjelovar  (podaci iz 2019. godine)</vt:lpstr>
      <vt:lpstr>PowerPoint prezentacija</vt:lpstr>
      <vt:lpstr>PowerPoint prezentacija</vt:lpstr>
      <vt:lpstr>PowerPoint prezentacija</vt:lpstr>
      <vt:lpstr>gimnazija bjelovar  (podaci iz 2019. godine)</vt:lpstr>
      <vt:lpstr>PowerPoint prezentacija</vt:lpstr>
      <vt:lpstr>PowerPoint prezentacija</vt:lpstr>
      <vt:lpstr>glazbena škola  vatroslava lisinskog bjelovar  (podaci iz 2019. godine)</vt:lpstr>
      <vt:lpstr>PowerPoint prezentacija</vt:lpstr>
      <vt:lpstr>PowerPoint prezentacija</vt:lpstr>
      <vt:lpstr>komercijalna i trgovačka škola bjelovar  (podaci iz 2019. godine)</vt:lpstr>
      <vt:lpstr>PowerPoint prezentacija</vt:lpstr>
      <vt:lpstr>PowerPoint prezentacija</vt:lpstr>
      <vt:lpstr>medicinska škola bjelovar  (podaci iz 2019. godine)</vt:lpstr>
      <vt:lpstr>PowerPoint prezentacija</vt:lpstr>
      <vt:lpstr>PowerPoint prezentacija</vt:lpstr>
      <vt:lpstr>obrtnička škola bjelovar  (podaci iz 2019. godine)</vt:lpstr>
      <vt:lpstr>PowerPoint prezentacija</vt:lpstr>
      <vt:lpstr>PowerPoint prezentacija</vt:lpstr>
      <vt:lpstr>PowerPoint prezentacija</vt:lpstr>
      <vt:lpstr>PowerPoint prezentacija</vt:lpstr>
      <vt:lpstr>tehnička škola bjelovar  (podaci iz 2019. godine)</vt:lpstr>
      <vt:lpstr>PowerPoint prezentacija</vt:lpstr>
      <vt:lpstr>PowerPoint prezentacija</vt:lpstr>
      <vt:lpstr>PowerPoint prezentacija</vt:lpstr>
      <vt:lpstr>turističko ugostiteljska i  prehrambena škola bjelovar  (podaci iz 2019. godine)</vt:lpstr>
      <vt:lpstr>PowerPoint prezentacija</vt:lpstr>
      <vt:lpstr>PowerPoint prezentacija</vt:lpstr>
      <vt:lpstr>PowerPoint prezentacija</vt:lpstr>
      <vt:lpstr>3. savjeti 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i kriteriji za upis u srednju školu   (uz opis srednjih škola grada bjelovara – prikazani podaci se odnose na upise 2019. godine)</dc:title>
  <dc:creator>Korisnik</dc:creator>
  <cp:lastModifiedBy>Neven Kudumija</cp:lastModifiedBy>
  <cp:revision>56</cp:revision>
  <dcterms:modified xsi:type="dcterms:W3CDTF">2020-05-18T18:27:45Z</dcterms:modified>
</cp:coreProperties>
</file>